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57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40066-FD9E-4D28-8ACF-A9E38FC3796A}" type="datetimeFigureOut">
              <a:rPr lang="es-ES" smtClean="0"/>
              <a:pPr/>
              <a:t>20/08/2014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C9FFF-5874-4FB1-95EA-0042F28662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9TrsRmCgt4M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ENG4HdElVo&amp;NR=1&amp;feature=fvwp" TargetMode="External"/><Relationship Id="rId2" Type="http://schemas.openxmlformats.org/officeDocument/2006/relationships/hyperlink" Target="http://www.youtube.com/watch?v=bNE-3pYRCMo&amp;NR=1&amp;feature=endscreen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jpeg"/><Relationship Id="rId4" Type="http://schemas.openxmlformats.org/officeDocument/2006/relationships/hyperlink" Target="http://www.youtube.com/watch?v=Gtx87xWUY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5904656" cy="2852936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/>
              <a:t>GESTIÓN E INNOVACIÓN EN E. PRIMARIA</a:t>
            </a:r>
            <a:br>
              <a:rPr lang="es-ES" sz="2800" b="1" dirty="0" smtClean="0"/>
            </a:br>
            <a:r>
              <a:rPr lang="es-ES" sz="2800" b="1" dirty="0" smtClean="0"/>
              <a:t>PURIFICACIÓN CRUZ </a:t>
            </a:r>
            <a:r>
              <a:rPr lang="es-ES" sz="2800" b="1" dirty="0" err="1" smtClean="0"/>
              <a:t>CRUZ</a:t>
            </a: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b="1" dirty="0" smtClean="0"/>
              <a:t>LA </a:t>
            </a:r>
            <a:r>
              <a:rPr lang="es-ES" b="1" dirty="0"/>
              <a:t>MULTICULTURALIDAD</a:t>
            </a:r>
            <a:r>
              <a:rPr lang="es-ES" dirty="0"/>
              <a:t/>
            </a:r>
            <a:br>
              <a:rPr lang="es-ES" dirty="0"/>
            </a:br>
            <a:r>
              <a:rPr lang="es-ES" b="1" dirty="0"/>
              <a:t>EN </a:t>
            </a:r>
            <a:r>
              <a:rPr lang="es-ES" b="1" dirty="0" smtClean="0"/>
              <a:t>E. PRIMARIA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8784976" cy="2783160"/>
          </a:xfrm>
        </p:spPr>
        <p:txBody>
          <a:bodyPr>
            <a:noAutofit/>
          </a:bodyPr>
          <a:lstStyle/>
          <a:p>
            <a:r>
              <a:rPr lang="es-ES" sz="1800" b="1" i="1" dirty="0"/>
              <a:t>No permitamos que ningún niño se siente disminuido, ni que su imaginación se vea disminuida  a causa de nuestra ignorancia  o falta de acción.</a:t>
            </a:r>
            <a:endParaRPr lang="es-ES" sz="1800" dirty="0"/>
          </a:p>
          <a:p>
            <a:r>
              <a:rPr lang="es-ES" sz="1800" b="1" i="1" dirty="0"/>
              <a:t> </a:t>
            </a:r>
            <a:endParaRPr lang="es-ES" sz="1800" dirty="0"/>
          </a:p>
          <a:p>
            <a:r>
              <a:rPr lang="es-ES" sz="1800" b="1" i="1" dirty="0"/>
              <a:t>No permitamos que un niño sea privado de la oportunidad de aprender  porque nosotros no dediquemos nuestros recursos para descubrir su realidad.</a:t>
            </a:r>
            <a:endParaRPr lang="es-ES" sz="1800" dirty="0"/>
          </a:p>
          <a:p>
            <a:r>
              <a:rPr lang="es-ES" sz="1800" b="1" i="1" dirty="0"/>
              <a:t> </a:t>
            </a:r>
            <a:endParaRPr lang="es-ES" sz="1800" dirty="0"/>
          </a:p>
          <a:p>
            <a:r>
              <a:rPr lang="es-ES" sz="1800" b="1" i="1" dirty="0"/>
              <a:t>No permitamos nunca que un niño dude de si mismo o de su mente  porque no nos sentimos seguros de cumplir con nuestro compromiso para su educación.</a:t>
            </a:r>
            <a:endParaRPr lang="es-ES" sz="1800" dirty="0"/>
          </a:p>
          <a:p>
            <a:endParaRPr lang="es-ES" sz="1800" dirty="0"/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924944"/>
            <a:ext cx="8640960" cy="3201219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>
              <a:buNone/>
            </a:pPr>
            <a:endParaRPr lang="es-ES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None/>
            </a:pPr>
            <a:r>
              <a:rPr lang="es-E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2"/>
              </a:rPr>
              <a:t>http://www.youtube.com/watch?v=9TrsRmCgt4M</a:t>
            </a:r>
            <a:r>
              <a:rPr lang="es-E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s-E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0"/>
            <a:ext cx="5904656" cy="2060848"/>
          </a:xfrm>
        </p:spPr>
        <p:txBody>
          <a:bodyPr>
            <a:normAutofit/>
          </a:bodyPr>
          <a:lstStyle/>
          <a:p>
            <a:r>
              <a:rPr lang="es-ES" sz="3600" b="1" cap="all" dirty="0"/>
              <a:t>El centro </a:t>
            </a:r>
            <a:r>
              <a:rPr lang="es-ES" sz="3600" b="1" cap="all" dirty="0" smtClean="0"/>
              <a:t> </a:t>
            </a:r>
            <a:r>
              <a:rPr lang="es-ES" sz="3600" b="1" cap="all" dirty="0"/>
              <a:t>para la educación multicultural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564904"/>
            <a:ext cx="8712968" cy="4093915"/>
          </a:xfrm>
        </p:spPr>
        <p:txBody>
          <a:bodyPr>
            <a:normAutofit fontScale="92500"/>
          </a:bodyPr>
          <a:lstStyle/>
          <a:p>
            <a:r>
              <a:rPr lang="es-ES" sz="2000" dirty="0"/>
              <a:t>L</a:t>
            </a:r>
            <a:r>
              <a:rPr lang="es-ES" sz="2000" dirty="0" smtClean="0"/>
              <a:t>a </a:t>
            </a:r>
            <a:r>
              <a:rPr lang="es-ES" sz="2000" dirty="0"/>
              <a:t>educación constituye el eje fundamental mediante el cual se posibilita </a:t>
            </a:r>
            <a:r>
              <a:rPr lang="es-ES" sz="2000" b="1" dirty="0"/>
              <a:t>la formación de una actitud de aceptación y de un comportamiento social positivo hacia la </a:t>
            </a:r>
            <a:r>
              <a:rPr lang="es-ES" sz="2000" b="1" dirty="0" err="1" smtClean="0"/>
              <a:t>multiculturalidad</a:t>
            </a:r>
            <a:r>
              <a:rPr lang="es-ES" sz="2000" b="1" dirty="0" smtClean="0"/>
              <a:t>.</a:t>
            </a:r>
          </a:p>
          <a:p>
            <a:r>
              <a:rPr lang="es-ES" sz="2000" dirty="0" smtClean="0"/>
              <a:t>La </a:t>
            </a:r>
            <a:r>
              <a:rPr lang="es-ES" sz="2000" dirty="0"/>
              <a:t>escuela </a:t>
            </a:r>
            <a:r>
              <a:rPr lang="es-ES" sz="2000" dirty="0" smtClean="0"/>
              <a:t>es </a:t>
            </a:r>
            <a:r>
              <a:rPr lang="es-ES" sz="2000" dirty="0"/>
              <a:t>el agente principal para conseguir los objetivos fundamentales de la educación multicultural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El centro debe ser un modelo </a:t>
            </a:r>
            <a:r>
              <a:rPr lang="es-ES" sz="2000" dirty="0"/>
              <a:t>de </a:t>
            </a:r>
            <a:r>
              <a:rPr lang="es-ES" sz="2000" b="1" dirty="0"/>
              <a:t>pluralismo integrado</a:t>
            </a:r>
            <a:r>
              <a:rPr lang="es-ES" sz="2000" dirty="0"/>
              <a:t>, donde se rechaza toda forma de segregación, se plantea como objetivo la integración, y se sientan las bases para el pluralismo cultural</a:t>
            </a:r>
            <a:r>
              <a:rPr lang="es-ES" sz="2000" dirty="0" smtClean="0"/>
              <a:t>,</a:t>
            </a:r>
          </a:p>
          <a:p>
            <a:r>
              <a:rPr lang="es-ES" sz="2000" dirty="0" smtClean="0"/>
              <a:t>Debe ser </a:t>
            </a:r>
            <a:r>
              <a:rPr lang="es-ES" sz="2000" b="1" dirty="0" smtClean="0"/>
              <a:t>diferente, flexible, innovadora</a:t>
            </a:r>
            <a:r>
              <a:rPr lang="es-ES" sz="2000" dirty="0" smtClean="0"/>
              <a:t>,</a:t>
            </a:r>
            <a:r>
              <a:rPr lang="es-ES" sz="2000" b="1" dirty="0"/>
              <a:t> creadora, operativa y funcional, con normas claras y conocidas por todos, participativa, formativa, evaluable, entre otras muchas condiciones</a:t>
            </a:r>
            <a:r>
              <a:rPr lang="es-ES" sz="2000" dirty="0"/>
              <a:t>.</a:t>
            </a:r>
          </a:p>
          <a:p>
            <a:r>
              <a:rPr lang="es-ES" sz="2000" b="1" dirty="0" smtClean="0"/>
              <a:t>Tener habilidades </a:t>
            </a:r>
            <a:r>
              <a:rPr lang="es-ES" sz="2000" b="1" dirty="0"/>
              <a:t>de comunicación,</a:t>
            </a:r>
            <a:r>
              <a:rPr lang="es-ES" sz="2000" dirty="0"/>
              <a:t> </a:t>
            </a:r>
            <a:r>
              <a:rPr lang="es-ES" sz="2000" b="1" dirty="0"/>
              <a:t>la formación de actitudes positivas hacia las diferencias culturales, la creación de una empatía y estima</a:t>
            </a:r>
            <a:r>
              <a:rPr lang="es-ES" sz="2000" dirty="0"/>
              <a:t> </a:t>
            </a:r>
            <a:r>
              <a:rPr lang="es-ES" sz="2000" b="1" dirty="0"/>
              <a:t>de la propia cultura</a:t>
            </a:r>
            <a:r>
              <a:rPr lang="es-ES" sz="2000" dirty="0"/>
              <a:t>.</a:t>
            </a:r>
          </a:p>
          <a:p>
            <a:endParaRPr lang="es-ES" sz="2000" dirty="0"/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216024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5904656" cy="2002234"/>
          </a:xfrm>
        </p:spPr>
        <p:txBody>
          <a:bodyPr>
            <a:normAutofit/>
          </a:bodyPr>
          <a:lstStyle/>
          <a:p>
            <a:r>
              <a:rPr lang="es-ES" sz="3200" b="1" cap="all" dirty="0"/>
              <a:t>El maestro y </a:t>
            </a:r>
            <a:r>
              <a:rPr lang="es-ES" sz="3200" b="1" cap="all" dirty="0" smtClean="0"/>
              <a:t>LA ATENCIÓN A </a:t>
            </a:r>
            <a:r>
              <a:rPr lang="es-ES" sz="3200" b="1" cap="all" dirty="0"/>
              <a:t>niños de diversas </a:t>
            </a:r>
            <a:r>
              <a:rPr lang="es-ES" sz="3200" b="1" cap="all" dirty="0" smtClean="0"/>
              <a:t>culturas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564904"/>
            <a:ext cx="8784976" cy="4293096"/>
          </a:xfrm>
        </p:spPr>
        <p:txBody>
          <a:bodyPr>
            <a:normAutofit/>
          </a:bodyPr>
          <a:lstStyle/>
          <a:p>
            <a:pPr lvl="0"/>
            <a:endParaRPr lang="es-ES" dirty="0" smtClean="0"/>
          </a:p>
          <a:p>
            <a:pPr lvl="0"/>
            <a:r>
              <a:rPr lang="es-ES" dirty="0" smtClean="0"/>
              <a:t>Posea </a:t>
            </a:r>
            <a:r>
              <a:rPr lang="es-ES" dirty="0"/>
              <a:t>un </a:t>
            </a:r>
            <a:r>
              <a:rPr lang="es-ES" dirty="0" smtClean="0"/>
              <a:t>basto </a:t>
            </a:r>
            <a:r>
              <a:rPr lang="es-ES" dirty="0"/>
              <a:t>conocimiento de su propia </a:t>
            </a:r>
            <a:r>
              <a:rPr lang="es-ES" dirty="0" smtClean="0"/>
              <a:t>cultura</a:t>
            </a:r>
            <a:endParaRPr lang="es-ES" dirty="0"/>
          </a:p>
          <a:p>
            <a:pPr lvl="0"/>
            <a:r>
              <a:rPr lang="es-ES" dirty="0"/>
              <a:t>Evite las generalizaciones hacia otras </a:t>
            </a:r>
            <a:r>
              <a:rPr lang="es-ES" dirty="0" smtClean="0"/>
              <a:t>culturas</a:t>
            </a:r>
            <a:endParaRPr lang="es-ES" dirty="0"/>
          </a:p>
          <a:p>
            <a:pPr lvl="0"/>
            <a:r>
              <a:rPr lang="es-ES" dirty="0"/>
              <a:t>Acepte la relatividad </a:t>
            </a:r>
            <a:r>
              <a:rPr lang="es-ES" dirty="0" smtClean="0"/>
              <a:t>cultural</a:t>
            </a:r>
            <a:endParaRPr lang="es-ES" dirty="0"/>
          </a:p>
          <a:p>
            <a:pPr lvl="0"/>
            <a:r>
              <a:rPr lang="es-ES" dirty="0"/>
              <a:t>Adopte una actitud abierta hacia el </a:t>
            </a:r>
            <a:r>
              <a:rPr lang="es-ES" dirty="0" smtClean="0"/>
              <a:t>cambio</a:t>
            </a:r>
            <a:endParaRPr lang="es-ES" dirty="0"/>
          </a:p>
          <a:p>
            <a:pPr lvl="0"/>
            <a:r>
              <a:rPr lang="es-ES" dirty="0"/>
              <a:t>Sea </a:t>
            </a:r>
            <a:r>
              <a:rPr lang="es-ES" dirty="0" smtClean="0"/>
              <a:t>creador</a:t>
            </a:r>
            <a:endParaRPr lang="es-ES" dirty="0"/>
          </a:p>
          <a:p>
            <a:endParaRPr lang="es-ES" sz="2000" dirty="0"/>
          </a:p>
          <a:p>
            <a:endParaRPr lang="es-ES" sz="2000" dirty="0"/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6120680" cy="1368152"/>
          </a:xfrm>
        </p:spPr>
        <p:txBody>
          <a:bodyPr>
            <a:normAutofit fontScale="90000"/>
          </a:bodyPr>
          <a:lstStyle/>
          <a:p>
            <a:r>
              <a:rPr lang="es-ES" sz="3600" b="1" cap="all" dirty="0"/>
              <a:t>La dinámica </a:t>
            </a:r>
            <a:r>
              <a:rPr lang="es-ES" sz="3600" b="1" cap="all" dirty="0" smtClean="0"/>
              <a:t> </a:t>
            </a:r>
            <a:r>
              <a:rPr lang="es-ES" sz="3600" b="1" cap="all" dirty="0"/>
              <a:t>de interrelaciones </a:t>
            </a:r>
            <a:r>
              <a:rPr lang="es-ES" sz="3600" b="1" cap="all" dirty="0" smtClean="0"/>
              <a:t>personales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492896"/>
            <a:ext cx="8712968" cy="4165923"/>
          </a:xfrm>
        </p:spPr>
        <p:txBody>
          <a:bodyPr>
            <a:normAutofit lnSpcReduction="10000"/>
          </a:bodyPr>
          <a:lstStyle/>
          <a:p>
            <a:pPr lvl="0"/>
            <a:r>
              <a:rPr lang="es-ES" sz="1800" dirty="0"/>
              <a:t>Guiar a sus educandos para que establezcan </a:t>
            </a:r>
            <a:r>
              <a:rPr lang="es-ES" sz="1800" b="1" dirty="0"/>
              <a:t>relaciones positivas entre </a:t>
            </a:r>
            <a:r>
              <a:rPr lang="es-ES" sz="1800" b="1" dirty="0" smtClean="0"/>
              <a:t>sí</a:t>
            </a:r>
            <a:endParaRPr lang="es-ES" sz="1800" dirty="0"/>
          </a:p>
          <a:p>
            <a:pPr lvl="0"/>
            <a:r>
              <a:rPr lang="es-ES" sz="1800" dirty="0"/>
              <a:t>Buscar tiempo para hablar de manera asequible y entendible a los niños sobre la </a:t>
            </a:r>
            <a:r>
              <a:rPr lang="es-ES" sz="1800" b="1" dirty="0" smtClean="0"/>
              <a:t>discriminación</a:t>
            </a:r>
            <a:endParaRPr lang="es-ES" sz="1800" dirty="0"/>
          </a:p>
          <a:p>
            <a:pPr lvl="0"/>
            <a:r>
              <a:rPr lang="es-ES" sz="1800" dirty="0"/>
              <a:t>Estimular a los niños a que </a:t>
            </a:r>
            <a:r>
              <a:rPr lang="es-ES" sz="1800" b="1" dirty="0"/>
              <a:t>hablen de sus sentimientos</a:t>
            </a:r>
            <a:r>
              <a:rPr lang="es-ES" sz="1800" dirty="0"/>
              <a:t> y vivencias frente a los </a:t>
            </a:r>
            <a:r>
              <a:rPr lang="es-ES" sz="1800" dirty="0" smtClean="0"/>
              <a:t>otros</a:t>
            </a:r>
            <a:endParaRPr lang="es-ES" sz="1800" dirty="0"/>
          </a:p>
          <a:p>
            <a:pPr lvl="0"/>
            <a:r>
              <a:rPr lang="es-ES" sz="1800" dirty="0"/>
              <a:t>Estimularlos de igual manera a que </a:t>
            </a:r>
            <a:r>
              <a:rPr lang="es-ES" sz="1800" b="1" dirty="0"/>
              <a:t>acepten a los niños "</a:t>
            </a:r>
            <a:r>
              <a:rPr lang="es-ES" sz="1800" b="1" dirty="0" smtClean="0"/>
              <a:t>diferentes”</a:t>
            </a:r>
            <a:endParaRPr lang="es-ES" sz="1800" dirty="0"/>
          </a:p>
          <a:p>
            <a:pPr lvl="0"/>
            <a:r>
              <a:rPr lang="es-ES" sz="1800" b="1" dirty="0"/>
              <a:t>Preservar la identidad cultural de cada </a:t>
            </a:r>
            <a:r>
              <a:rPr lang="es-ES" sz="1800" b="1" dirty="0" smtClean="0"/>
              <a:t>niño</a:t>
            </a:r>
            <a:endParaRPr lang="es-ES" sz="1800" dirty="0"/>
          </a:p>
          <a:p>
            <a:pPr lvl="0"/>
            <a:r>
              <a:rPr lang="es-ES" sz="1800" dirty="0"/>
              <a:t>De vez en cuando el educador ha de tratar de </a:t>
            </a:r>
            <a:r>
              <a:rPr lang="es-ES" sz="1800" b="1" dirty="0"/>
              <a:t>hablar en la lengua del niño</a:t>
            </a:r>
            <a:r>
              <a:rPr lang="es-ES" sz="1800" dirty="0"/>
              <a:t> inmigrante o de minoría étnica </a:t>
            </a:r>
          </a:p>
          <a:p>
            <a:pPr lvl="0"/>
            <a:r>
              <a:rPr lang="es-ES" sz="1800" dirty="0"/>
              <a:t>Organizar actividades para que los niños vengan al grupo con las </a:t>
            </a:r>
            <a:r>
              <a:rPr lang="es-ES" sz="1800" b="1" dirty="0"/>
              <a:t>ropas</a:t>
            </a:r>
            <a:r>
              <a:rPr lang="es-ES" sz="1800" dirty="0"/>
              <a:t> usadas en su grupo cultural, para que se sientan "normales" usando un atuendo que no es habitual en la cultura dominante. </a:t>
            </a:r>
          </a:p>
          <a:p>
            <a:pPr lvl="0"/>
            <a:r>
              <a:rPr lang="es-ES" sz="1800" dirty="0"/>
              <a:t>Realizar </a:t>
            </a:r>
            <a:r>
              <a:rPr lang="es-ES" sz="1800" b="1" dirty="0"/>
              <a:t>actividades grupales</a:t>
            </a:r>
            <a:r>
              <a:rPr lang="es-ES" sz="1800" dirty="0"/>
              <a:t> que involucren la mezcla de niños de las diferentes culturas. </a:t>
            </a:r>
          </a:p>
          <a:p>
            <a:pPr lvl="0"/>
            <a:r>
              <a:rPr lang="es-ES" sz="1800" b="1" dirty="0"/>
              <a:t>Valorar mediante técnicas </a:t>
            </a:r>
            <a:r>
              <a:rPr lang="es-ES" sz="1800" b="1" dirty="0" err="1" smtClean="0"/>
              <a:t>sociométricas</a:t>
            </a:r>
            <a:endParaRPr lang="es-ES" sz="1800" dirty="0"/>
          </a:p>
          <a:p>
            <a:pPr>
              <a:buNone/>
            </a:pPr>
            <a:endParaRPr lang="es-ES" sz="1800" dirty="0"/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5626968" cy="1656184"/>
          </a:xfrm>
        </p:spPr>
        <p:txBody>
          <a:bodyPr>
            <a:noAutofit/>
          </a:bodyPr>
          <a:lstStyle/>
          <a:p>
            <a:r>
              <a:rPr lang="es-ES" sz="3600" b="1" cap="all" dirty="0"/>
              <a:t>La planificación del trabajo educativo. 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endParaRPr lang="es-ES" b="1" dirty="0" smtClean="0"/>
          </a:p>
          <a:p>
            <a:r>
              <a:rPr lang="es-ES" b="1" dirty="0" smtClean="0"/>
              <a:t>Acciones en el plano psicológico</a:t>
            </a:r>
          </a:p>
          <a:p>
            <a:pPr>
              <a:buNone/>
            </a:pPr>
            <a:endParaRPr lang="es-ES" b="1" dirty="0" smtClean="0"/>
          </a:p>
          <a:p>
            <a:r>
              <a:rPr lang="es-ES" b="1" dirty="0" smtClean="0"/>
              <a:t>Acciones en el plano cultural</a:t>
            </a:r>
          </a:p>
          <a:p>
            <a:pPr>
              <a:buNone/>
            </a:pPr>
            <a:endParaRPr lang="es-ES" dirty="0" smtClean="0"/>
          </a:p>
          <a:p>
            <a:r>
              <a:rPr lang="es-ES" b="1" dirty="0" smtClean="0"/>
              <a:t>Acciones en el plano pedagógico</a:t>
            </a:r>
            <a:endParaRPr lang="es-ES" dirty="0" smtClean="0"/>
          </a:p>
          <a:p>
            <a:endParaRPr lang="es-ES" dirty="0" smtClean="0"/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420888"/>
            <a:ext cx="8784976" cy="4237931"/>
          </a:xfrm>
        </p:spPr>
        <p:txBody>
          <a:bodyPr>
            <a:normAutofit/>
          </a:bodyPr>
          <a:lstStyle/>
          <a:p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/>
              </a:rPr>
              <a:t>http://www.youtube.com/watch?v=bNE-3pYRCMo&amp;NR=1&amp;feature=endscreen</a:t>
            </a:r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</a:t>
            </a:r>
            <a:r>
              <a:rPr lang="es-ES" sz="1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(cuento de la aceptación de  las distintas </a:t>
            </a:r>
            <a:r>
              <a:rPr lang="es-ES" sz="1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razas para 1º, 2º y 3º)</a:t>
            </a:r>
            <a:endParaRPr lang="es-ES" sz="16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>
              <a:buNone/>
            </a:pPr>
            <a:endParaRPr lang="es-ES" sz="1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3"/>
              </a:rPr>
              <a:t>http://www.youtube.com/watch?v=BENG4HdElVo&amp;NR=1&amp;feature=fvwp</a:t>
            </a:r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1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(Los </a:t>
            </a:r>
            <a:r>
              <a:rPr lang="es-ES" sz="1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lunnis</a:t>
            </a:r>
            <a:r>
              <a:rPr lang="es-ES" sz="1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cantan a los derechos de los </a:t>
            </a:r>
            <a:r>
              <a:rPr lang="es-ES" sz="1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niños para 3º, 4º y 5º))</a:t>
            </a:r>
          </a:p>
          <a:p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4"/>
              </a:rPr>
              <a:t>http://</a:t>
            </a:r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4"/>
              </a:rPr>
              <a:t>www.youtube.com/watch?v=Gtx87xWUYNs</a:t>
            </a:r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</a:t>
            </a:r>
            <a:r>
              <a:rPr lang="es-E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( </a:t>
            </a:r>
            <a:r>
              <a:rPr lang="es-ES" sz="18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presentación sobre multiculturalidad para 5º y 6º)</a:t>
            </a:r>
            <a:endParaRPr lang="es-ES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4" name="3 Imagen" descr="Dibujo_de_niños_y_bola_del_mundo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0192" y="188640"/>
            <a:ext cx="264662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433</Words>
  <Application>Microsoft Office PowerPoint</Application>
  <PresentationFormat>Presentación en pantalla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1_Tema de Office</vt:lpstr>
      <vt:lpstr>GESTIÓN E INNOVACIÓN EN E. PRIMARIA PURIFICACIÓN CRUZ CRUZ  LA MULTICULTURALIDAD EN E. PRIMARIA</vt:lpstr>
      <vt:lpstr>Diapositiva 2</vt:lpstr>
      <vt:lpstr>El centro  para la educación multicultural</vt:lpstr>
      <vt:lpstr>El maestro y LA ATENCIÓN A niños de diversas culturas</vt:lpstr>
      <vt:lpstr>La dinámica  de interrelaciones personales</vt:lpstr>
      <vt:lpstr>La planificación del trabajo educativo. 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E INNOVACIÓN EN E. INFANTIL PURIFICACIÓN CRUZ CRUZ  LA MULTICULTURALIDAD EN EDUCACIÓN INFANTIL </dc:title>
  <dc:creator>Fernando Mart</dc:creator>
  <cp:lastModifiedBy>FERNANDO</cp:lastModifiedBy>
  <cp:revision>9</cp:revision>
  <dcterms:created xsi:type="dcterms:W3CDTF">2011-12-28T20:09:50Z</dcterms:created>
  <dcterms:modified xsi:type="dcterms:W3CDTF">2014-08-20T12:20:14Z</dcterms:modified>
</cp:coreProperties>
</file>