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4" r:id="rId3"/>
    <p:sldId id="285" r:id="rId4"/>
    <p:sldId id="286" r:id="rId5"/>
    <p:sldId id="257" r:id="rId6"/>
    <p:sldId id="258" r:id="rId7"/>
    <p:sldId id="259" r:id="rId8"/>
    <p:sldId id="260" r:id="rId9"/>
    <p:sldId id="287" r:id="rId10"/>
    <p:sldId id="264" r:id="rId11"/>
    <p:sldId id="269" r:id="rId12"/>
    <p:sldId id="289" r:id="rId13"/>
    <p:sldId id="290" r:id="rId14"/>
    <p:sldId id="291" r:id="rId15"/>
    <p:sldId id="271" r:id="rId16"/>
    <p:sldId id="273" r:id="rId17"/>
    <p:sldId id="274" r:id="rId18"/>
    <p:sldId id="275" r:id="rId19"/>
    <p:sldId id="288" r:id="rId20"/>
    <p:sldId id="280" r:id="rId2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7CE84F3-28C3-443E-9E96-99CF82512B78}" styleName="Estilo oscuro 1 - Énfasis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Estilo temático 2 - Énfasis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12192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77050" y="228600"/>
            <a:ext cx="2038350" cy="5897563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62000" y="228600"/>
            <a:ext cx="5962650" cy="5897563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7620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800600" y="1600200"/>
            <a:ext cx="38862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28600"/>
            <a:ext cx="8153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00200"/>
            <a:ext cx="7924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dolmendis.com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W5qOhsUObC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0"/>
            <a:ext cx="8458200" cy="3600451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Calibri" pitchFamily="34" charset="0"/>
              </a:rPr>
              <a:t>GESTIÓN E INNOVACIÓN EN E. PRIMARIA</a:t>
            </a:r>
            <a:br>
              <a:rPr lang="es-ES" sz="2400" dirty="0" smtClean="0">
                <a:latin typeface="Calibri" pitchFamily="34" charset="0"/>
              </a:rPr>
            </a:br>
            <a:r>
              <a:rPr lang="es-ES" sz="2400" dirty="0" smtClean="0">
                <a:latin typeface="Calibri" pitchFamily="34" charset="0"/>
              </a:rPr>
              <a:t>PURIFICACIÓN CRUZ </a:t>
            </a:r>
            <a:r>
              <a:rPr lang="es-ES" sz="2400" dirty="0" err="1" smtClean="0">
                <a:latin typeface="Calibri" pitchFamily="34" charset="0"/>
              </a:rPr>
              <a:t>CRUZ</a:t>
            </a:r>
            <a:r>
              <a:rPr lang="es-ES" sz="2000" dirty="0" smtClean="0">
                <a:latin typeface="Calibri" pitchFamily="34" charset="0"/>
              </a:rPr>
              <a:t/>
            </a:r>
            <a:br>
              <a:rPr lang="es-ES" sz="2000" dirty="0" smtClean="0">
                <a:latin typeface="Calibri" pitchFamily="34" charset="0"/>
              </a:rPr>
            </a:br>
            <a:r>
              <a:rPr lang="es-ES" sz="4800" dirty="0" smtClean="0">
                <a:latin typeface="Calibri" pitchFamily="34" charset="0"/>
              </a:rPr>
              <a:t>La organización de los espacios y los tiempos en el aula de </a:t>
            </a:r>
            <a:r>
              <a:rPr lang="es-ES" sz="4800" dirty="0">
                <a:latin typeface="Calibri" pitchFamily="34" charset="0"/>
              </a:rPr>
              <a:t>E</a:t>
            </a:r>
            <a:r>
              <a:rPr lang="es-ES" sz="4800" dirty="0" smtClean="0">
                <a:latin typeface="Calibri" pitchFamily="34" charset="0"/>
              </a:rPr>
              <a:t>ducación Primaria</a:t>
            </a:r>
            <a:endParaRPr lang="es-ES" sz="4800" dirty="0">
              <a:latin typeface="Calibri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827584" y="4797152"/>
            <a:ext cx="5472608" cy="2060848"/>
          </a:xfrm>
        </p:spPr>
        <p:txBody>
          <a:bodyPr>
            <a:normAutofit/>
          </a:bodyPr>
          <a:lstStyle/>
          <a:p>
            <a:r>
              <a:rPr lang="es-ES_tradnl" sz="1800" b="1" dirty="0">
                <a:latin typeface="Calibri" pitchFamily="34" charset="0"/>
              </a:rPr>
              <a:t>LA ORGANIZACIÓN DE LOS ESPACIOS Y DELTIEMPO.</a:t>
            </a:r>
            <a:endParaRPr lang="es-ES" sz="1800" b="1" dirty="0">
              <a:latin typeface="Calibri" pitchFamily="34" charset="0"/>
            </a:endParaRPr>
          </a:p>
          <a:p>
            <a:r>
              <a:rPr lang="es-ES_tradnl" sz="1800" b="1" dirty="0">
                <a:latin typeface="Calibri" pitchFamily="34" charset="0"/>
              </a:rPr>
              <a:t>CRITERIOS PARA UNA ADECUADA DISTRIBUCIÓN Y ORGANIZACIÓN ESPACIAL Y TEMPORAL. RITMOS </a:t>
            </a:r>
            <a:r>
              <a:rPr lang="es-ES_tradnl" sz="1800" b="1" dirty="0" smtClean="0">
                <a:latin typeface="Calibri" pitchFamily="34" charset="0"/>
              </a:rPr>
              <a:t>. LA </a:t>
            </a:r>
            <a:r>
              <a:rPr lang="es-ES_tradnl" sz="1800" b="1" dirty="0">
                <a:latin typeface="Calibri" pitchFamily="34" charset="0"/>
              </a:rPr>
              <a:t>EVALUACIÓN DE LOS ESPACIOS Y DEL TIEMPO</a:t>
            </a:r>
            <a:r>
              <a:rPr lang="es-ES_tradnl" sz="1800" b="1" dirty="0" smtClean="0">
                <a:latin typeface="Calibri" pitchFamily="34" charset="0"/>
              </a:rPr>
              <a:t>.</a:t>
            </a:r>
            <a:endParaRPr lang="es-ES" sz="1800" b="1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Calibri" pitchFamily="34" charset="0"/>
              </a:rPr>
              <a:t>TIEMPO:</a:t>
            </a:r>
            <a:br>
              <a:rPr lang="es-ES" dirty="0" smtClean="0">
                <a:latin typeface="Calibri" pitchFamily="34" charset="0"/>
              </a:rPr>
            </a:br>
            <a:r>
              <a:rPr lang="es-ES" dirty="0" smtClean="0">
                <a:latin typeface="Calibri" pitchFamily="34" charset="0"/>
              </a:rPr>
              <a:t>DISTRIBUCIÓN DEL TIEMPO</a:t>
            </a:r>
            <a:endParaRPr lang="es-ES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1700808"/>
            <a:ext cx="6840760" cy="4958011"/>
          </a:xfrm>
        </p:spPr>
        <p:txBody>
          <a:bodyPr/>
          <a:lstStyle/>
          <a:p>
            <a:pPr>
              <a:buNone/>
            </a:pPr>
            <a:r>
              <a:rPr lang="es-ES" sz="2800" dirty="0" smtClean="0">
                <a:latin typeface="Calibri" pitchFamily="34" charset="0"/>
              </a:rPr>
              <a:t>CRITERIOS PARA LA </a:t>
            </a:r>
          </a:p>
          <a:p>
            <a:pPr>
              <a:buNone/>
            </a:pPr>
            <a:r>
              <a:rPr lang="es-ES" sz="2800" dirty="0" smtClean="0">
                <a:latin typeface="Calibri" pitchFamily="34" charset="0"/>
              </a:rPr>
              <a:t>DISTRIBUCIÓN DEL TIEMPO:</a:t>
            </a:r>
          </a:p>
          <a:p>
            <a:pPr>
              <a:buNone/>
            </a:pPr>
            <a:endParaRPr lang="es-ES" sz="2800" dirty="0" smtClean="0">
              <a:latin typeface="Calibri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es-ES" sz="2800" dirty="0" smtClean="0">
                <a:latin typeface="Calibri" pitchFamily="34" charset="0"/>
              </a:rPr>
              <a:t>Características </a:t>
            </a:r>
            <a:r>
              <a:rPr lang="es-ES" sz="2800" dirty="0" err="1" smtClean="0">
                <a:latin typeface="Calibri" pitchFamily="34" charset="0"/>
              </a:rPr>
              <a:t>psicoevolutivas</a:t>
            </a:r>
            <a:r>
              <a:rPr lang="es-ES" sz="2800" dirty="0" smtClean="0">
                <a:latin typeface="Calibri" pitchFamily="34" charset="0"/>
              </a:rPr>
              <a:t> de los niños/as</a:t>
            </a:r>
          </a:p>
          <a:p>
            <a:pPr>
              <a:buFont typeface="Wingdings" pitchFamily="2" charset="2"/>
              <a:buChar char="§"/>
            </a:pPr>
            <a:r>
              <a:rPr lang="es-ES" sz="2800" dirty="0" smtClean="0">
                <a:latin typeface="Calibri" pitchFamily="34" charset="0"/>
              </a:rPr>
              <a:t>Evitar la fatiga y favorecer la concentración</a:t>
            </a:r>
          </a:p>
          <a:p>
            <a:pPr>
              <a:buFont typeface="Wingdings" pitchFamily="2" charset="2"/>
              <a:buChar char="§"/>
            </a:pPr>
            <a:r>
              <a:rPr lang="es-ES" sz="2800" dirty="0" smtClean="0">
                <a:latin typeface="Calibri" pitchFamily="34" charset="0"/>
              </a:rPr>
              <a:t>La diversidad</a:t>
            </a:r>
          </a:p>
          <a:p>
            <a:pPr>
              <a:buFont typeface="Wingdings" pitchFamily="2" charset="2"/>
              <a:buChar char="§"/>
            </a:pPr>
            <a:r>
              <a:rPr lang="es-ES" sz="2800" dirty="0" smtClean="0">
                <a:latin typeface="Calibri" pitchFamily="34" charset="0"/>
              </a:rPr>
              <a:t>Ser bidireccional</a:t>
            </a:r>
          </a:p>
          <a:p>
            <a:pPr>
              <a:buFont typeface="Wingdings" pitchFamily="2" charset="2"/>
              <a:buChar char="§"/>
            </a:pPr>
            <a:r>
              <a:rPr lang="es-ES" sz="2800" dirty="0" smtClean="0">
                <a:latin typeface="Calibri" pitchFamily="34" charset="0"/>
              </a:rPr>
              <a:t>Sesiones de 45 minutos</a:t>
            </a:r>
          </a:p>
          <a:p>
            <a:endParaRPr lang="es-ES" dirty="0" smtClean="0"/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0"/>
            <a:ext cx="8153400" cy="1052736"/>
          </a:xfrm>
        </p:spPr>
        <p:txBody>
          <a:bodyPr/>
          <a:lstStyle/>
          <a:p>
            <a:r>
              <a:rPr lang="es-ES" sz="5400" dirty="0" smtClean="0">
                <a:latin typeface="Calibri" pitchFamily="34" charset="0"/>
              </a:rPr>
              <a:t>Horario de la sesión</a:t>
            </a:r>
            <a:endParaRPr lang="es-ES" sz="5400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1268760"/>
            <a:ext cx="8382000" cy="5589240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endParaRPr lang="es-ES" sz="4200" dirty="0" smtClean="0">
              <a:latin typeface="Calibri" pitchFamily="34" charset="0"/>
            </a:endParaRPr>
          </a:p>
          <a:p>
            <a:r>
              <a:rPr lang="es-ES" sz="4200" b="1" dirty="0" smtClean="0">
                <a:latin typeface="Calibri" pitchFamily="34" charset="0"/>
              </a:rPr>
              <a:t>1. Período de exposición y trabajo. </a:t>
            </a:r>
            <a:r>
              <a:rPr lang="es-ES" sz="4200" dirty="0" smtClean="0">
                <a:latin typeface="Calibri" pitchFamily="34" charset="0"/>
              </a:rPr>
              <a:t>Los niños ejecutan las actividades  propuestas. El docente durante este período apoya para que todos la realicen.</a:t>
            </a:r>
            <a:r>
              <a:rPr lang="es-ES" sz="4200" b="1" dirty="0" smtClean="0">
                <a:latin typeface="Calibri" pitchFamily="34" charset="0"/>
              </a:rPr>
              <a:t> </a:t>
            </a:r>
            <a:endParaRPr lang="es-ES" sz="4200" dirty="0" smtClean="0">
              <a:latin typeface="Calibri" pitchFamily="34" charset="0"/>
            </a:endParaRPr>
          </a:p>
          <a:p>
            <a:r>
              <a:rPr lang="es-ES" sz="4200" b="1" dirty="0" smtClean="0">
                <a:latin typeface="Calibri" pitchFamily="34" charset="0"/>
              </a:rPr>
              <a:t>2. Recogida </a:t>
            </a:r>
            <a:r>
              <a:rPr lang="es-ES" sz="4200" dirty="0" smtClean="0">
                <a:latin typeface="Calibri" pitchFamily="34" charset="0"/>
              </a:rPr>
              <a:t>Acabada la sesión de trabajo, los niños clasifican, ordenan y guardan los materiales que utilizaron durante el período de trabajo y los trabajos que no terminaron.</a:t>
            </a:r>
            <a:r>
              <a:rPr lang="es-ES" sz="4200" b="1" dirty="0" smtClean="0">
                <a:latin typeface="Calibri" pitchFamily="34" charset="0"/>
              </a:rPr>
              <a:t> </a:t>
            </a:r>
            <a:endParaRPr lang="es-ES" sz="4200" dirty="0" smtClean="0">
              <a:latin typeface="Calibri" pitchFamily="34" charset="0"/>
            </a:endParaRPr>
          </a:p>
          <a:p>
            <a:r>
              <a:rPr lang="es-ES" sz="4200" b="1" dirty="0" smtClean="0">
                <a:latin typeface="Calibri" pitchFamily="34" charset="0"/>
              </a:rPr>
              <a:t>3. Revisión del trabajo </a:t>
            </a:r>
            <a:r>
              <a:rPr lang="es-ES" sz="4200" dirty="0" smtClean="0">
                <a:latin typeface="Calibri" pitchFamily="34" charset="0"/>
              </a:rPr>
              <a:t>Para el período de revisión del trabajo se pueden formar pequeños grupos. Mientras un grupo está con el docente para comentar, revisar y poner en común la tarea que ha realizado cada uno, los otros grupos pueden trabajar en actividades diversas</a:t>
            </a:r>
          </a:p>
          <a:p>
            <a:r>
              <a:rPr lang="es-ES" sz="4200" b="1" dirty="0" smtClean="0">
                <a:latin typeface="Calibri" pitchFamily="34" charset="0"/>
              </a:rPr>
              <a:t>5. Reunión en gran grupo </a:t>
            </a:r>
            <a:r>
              <a:rPr lang="es-ES" sz="4200" dirty="0" smtClean="0">
                <a:latin typeface="Calibri" pitchFamily="34" charset="0"/>
              </a:rPr>
              <a:t>Los utilizaremos para  comentar o exponer algo que ha pasado y que ha interesado al grupo, o actividades del tipo de actividades de canto, representaciones, visionado de videos, coloquios, debates, etc.</a:t>
            </a:r>
          </a:p>
          <a:p>
            <a:endParaRPr lang="es-ES" sz="3800" dirty="0" smtClean="0">
              <a:latin typeface="Calibri" pitchFamily="34" charset="0"/>
            </a:endParaRPr>
          </a:p>
          <a:p>
            <a:pPr>
              <a:buNone/>
            </a:pPr>
            <a:endParaRPr lang="es-ES" sz="3800" dirty="0" smtClean="0">
              <a:latin typeface="Calibri" pitchFamily="34" charset="0"/>
            </a:endParaRPr>
          </a:p>
          <a:p>
            <a:pPr>
              <a:buNone/>
            </a:pPr>
            <a:r>
              <a:rPr lang="es-ES" sz="3800" dirty="0" smtClean="0">
                <a:latin typeface="Calibri" pitchFamily="34" charset="0"/>
              </a:rPr>
              <a:t>Sobre la base de todo esto se elaboraran los distintos horarios para cada  sesión.</a:t>
            </a:r>
          </a:p>
          <a:p>
            <a:pPr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HORARIO LOMCE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dirty="0" smtClean="0"/>
          </a:p>
          <a:p>
            <a:r>
              <a:rPr lang="es-ES" sz="1600" dirty="0" smtClean="0"/>
              <a:t>Número de periodos semanales por área y curso: Cursos 1º a 3º Cursos  y de 4º a 6º</a:t>
            </a:r>
          </a:p>
          <a:p>
            <a:pPr>
              <a:buNone/>
            </a:pPr>
            <a:r>
              <a:rPr lang="es-ES" sz="1600" dirty="0" smtClean="0"/>
              <a:t>	Bloque de áreas</a:t>
            </a:r>
          </a:p>
          <a:p>
            <a:pPr>
              <a:buNone/>
            </a:pPr>
            <a:r>
              <a:rPr lang="es-ES" sz="1600" dirty="0" smtClean="0"/>
              <a:t>	</a:t>
            </a:r>
            <a:r>
              <a:rPr lang="es-ES" sz="1600" b="1" dirty="0" smtClean="0"/>
              <a:t>Troncales</a:t>
            </a:r>
          </a:p>
          <a:p>
            <a:r>
              <a:rPr lang="es-ES" sz="1600" dirty="0" smtClean="0"/>
              <a:t>Ciencias de la Naturaleza 3 3</a:t>
            </a:r>
          </a:p>
          <a:p>
            <a:r>
              <a:rPr lang="es-ES" sz="1600" dirty="0" smtClean="0"/>
              <a:t>Ciencias Sociales 3 3</a:t>
            </a:r>
          </a:p>
          <a:p>
            <a:r>
              <a:rPr lang="es-ES" sz="1600" dirty="0" smtClean="0"/>
              <a:t>Lengua Castellana y Literatura 6 6</a:t>
            </a:r>
          </a:p>
          <a:p>
            <a:r>
              <a:rPr lang="es-ES" sz="1600" dirty="0" smtClean="0"/>
              <a:t>Lengua Extranjera 4 3</a:t>
            </a:r>
          </a:p>
          <a:p>
            <a:r>
              <a:rPr lang="es-ES" sz="1600" dirty="0" smtClean="0"/>
              <a:t>Matemáticas 6 6</a:t>
            </a:r>
          </a:p>
          <a:p>
            <a:pPr>
              <a:buNone/>
            </a:pPr>
            <a:r>
              <a:rPr lang="es-ES" sz="1600" dirty="0" smtClean="0"/>
              <a:t>	</a:t>
            </a:r>
            <a:r>
              <a:rPr lang="es-ES" sz="1600" b="1" dirty="0" smtClean="0"/>
              <a:t>Específicas</a:t>
            </a:r>
          </a:p>
          <a:p>
            <a:r>
              <a:rPr lang="es-ES" sz="1600" dirty="0" smtClean="0"/>
              <a:t>Educación Artística 3 2</a:t>
            </a:r>
          </a:p>
          <a:p>
            <a:r>
              <a:rPr lang="es-ES" sz="1600" dirty="0" smtClean="0"/>
              <a:t>Educación Física 3 3</a:t>
            </a:r>
          </a:p>
          <a:p>
            <a:r>
              <a:rPr lang="es-ES" sz="1600" dirty="0" smtClean="0"/>
              <a:t>Religión / Valores Sociales y Cívicos 2 2</a:t>
            </a:r>
          </a:p>
          <a:p>
            <a:r>
              <a:rPr lang="es-ES" sz="1600" dirty="0" smtClean="0"/>
              <a:t>Totales 30 28</a:t>
            </a:r>
            <a:endParaRPr lang="es-E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HORARIO LECTIVO PARA CENTROS CON SEGUNDA LENGUA EXTRANJERA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s-ES" sz="1600" dirty="0" smtClean="0"/>
          </a:p>
          <a:p>
            <a:r>
              <a:rPr lang="es-ES" sz="1800" dirty="0" smtClean="0"/>
              <a:t>Número de periodos semanales por área y curso: Cursos 1º a 3º Cursos 4º a 6º</a:t>
            </a:r>
          </a:p>
          <a:p>
            <a:pPr>
              <a:buNone/>
            </a:pPr>
            <a:r>
              <a:rPr lang="es-ES" sz="1800" dirty="0" smtClean="0"/>
              <a:t>	</a:t>
            </a:r>
            <a:r>
              <a:rPr lang="es-ES" sz="1800" b="1" dirty="0" smtClean="0"/>
              <a:t>Troncales</a:t>
            </a:r>
          </a:p>
          <a:p>
            <a:r>
              <a:rPr lang="es-ES" sz="1800" dirty="0" smtClean="0"/>
              <a:t>Ciencias de la Naturaleza 3 3</a:t>
            </a:r>
          </a:p>
          <a:p>
            <a:r>
              <a:rPr lang="es-ES" sz="1800" dirty="0" smtClean="0"/>
              <a:t>Ciencias Sociales 3 3</a:t>
            </a:r>
          </a:p>
          <a:p>
            <a:r>
              <a:rPr lang="es-ES" sz="1800" dirty="0" smtClean="0"/>
              <a:t>Lengua Castellana y Literatura 6 6</a:t>
            </a:r>
          </a:p>
          <a:p>
            <a:r>
              <a:rPr lang="es-ES" sz="1800" dirty="0" smtClean="0"/>
              <a:t>Primera Lengua Extranjera 4 3</a:t>
            </a:r>
          </a:p>
          <a:p>
            <a:r>
              <a:rPr lang="es-ES" sz="1800" dirty="0" smtClean="0"/>
              <a:t>Matemáticas 6 6</a:t>
            </a:r>
          </a:p>
          <a:p>
            <a:pPr>
              <a:buNone/>
            </a:pPr>
            <a:r>
              <a:rPr lang="es-ES" sz="1800" b="1" dirty="0" smtClean="0"/>
              <a:t>	Específicas</a:t>
            </a:r>
          </a:p>
          <a:p>
            <a:r>
              <a:rPr lang="es-ES" sz="1800" dirty="0" smtClean="0"/>
              <a:t>Educación Artística 2 2</a:t>
            </a:r>
          </a:p>
          <a:p>
            <a:r>
              <a:rPr lang="es-ES" sz="1800" dirty="0" smtClean="0"/>
              <a:t>Educación Física 3 3</a:t>
            </a:r>
          </a:p>
          <a:p>
            <a:r>
              <a:rPr lang="es-ES" sz="1800" dirty="0" smtClean="0"/>
              <a:t>Religión / Valores Sociales y Cívicos 2 2</a:t>
            </a:r>
          </a:p>
          <a:p>
            <a:r>
              <a:rPr lang="es-ES" sz="1800" dirty="0" smtClean="0"/>
              <a:t>Segunda Lengua Extranjera 1 2</a:t>
            </a:r>
          </a:p>
          <a:p>
            <a:r>
              <a:rPr lang="es-ES" sz="1800" dirty="0" smtClean="0"/>
              <a:t>Totales 30 30</a:t>
            </a:r>
          </a:p>
          <a:p>
            <a:pPr>
              <a:buNone/>
            </a:pPr>
            <a:endParaRPr lang="es-ES" sz="1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HORARIO LOMCE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dirty="0" smtClean="0"/>
              <a:t>El recreo tendrá una duración de 30 minutos diarios.</a:t>
            </a:r>
          </a:p>
          <a:p>
            <a:r>
              <a:rPr lang="es-ES" sz="2800" dirty="0" smtClean="0"/>
              <a:t>La Educación Artística se organizará en los cursos 1º a 3º, con dos periodos para las enseñanzas de música y un periodo para las enseñanzas de plástica.</a:t>
            </a:r>
          </a:p>
          <a:p>
            <a:r>
              <a:rPr lang="es-ES" sz="2800" dirty="0" smtClean="0"/>
              <a:t>Los centros docentes asignarán las dos sesiones disponibles en los tres últimos cursos a las áreas que consideren más adecuadas</a:t>
            </a:r>
            <a:r>
              <a:rPr lang="es-ES" dirty="0" smtClean="0"/>
              <a:t>.</a:t>
            </a:r>
            <a:endParaRPr lang="es-E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899592" y="121902"/>
            <a:ext cx="824440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3600" b="1" i="0" u="none" strike="noStrike" cap="none" normalizeH="0" baseline="0" dirty="0" smtClean="0">
                <a:ln>
                  <a:noFill/>
                </a:ln>
                <a:solidFill>
                  <a:srgbClr val="66336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PROPUESTA DE HORARIO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200" b="1" i="0" u="sng" strike="noStrike" cap="none" normalizeH="0" baseline="0" dirty="0" smtClean="0">
                <a:ln>
                  <a:noFill/>
                </a:ln>
                <a:solidFill>
                  <a:srgbClr val="66336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HORARIO LECTIVO GENERAL DEL CENTRO</a:t>
            </a:r>
            <a:r>
              <a:rPr kumimoji="0" lang="es-ES_tradnl" sz="1200" b="0" i="0" u="none" strike="noStrike" cap="none" normalizeH="0" baseline="0" dirty="0" smtClean="0">
                <a:ln>
                  <a:noFill/>
                </a:ln>
                <a:solidFill>
                  <a:srgbClr val="66336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200" b="1" i="0" u="none" strike="noStrike" cap="none" normalizeH="0" baseline="0" dirty="0" smtClean="0">
                <a:ln>
                  <a:noFill/>
                </a:ln>
                <a:solidFill>
                  <a:srgbClr val="66336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Diariamente de 9 a 14 horas</a:t>
            </a:r>
            <a:r>
              <a:rPr kumimoji="0" lang="es-ES_tradnl" sz="1200" b="0" i="0" u="none" strike="noStrike" cap="none" normalizeH="0" baseline="0" dirty="0" smtClean="0">
                <a:ln>
                  <a:noFill/>
                </a:ln>
                <a:solidFill>
                  <a:srgbClr val="66336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200" b="1" i="0" u="sng" strike="noStrike" cap="none" normalizeH="0" baseline="0" dirty="0" smtClean="0">
                <a:ln>
                  <a:noFill/>
                </a:ln>
                <a:solidFill>
                  <a:srgbClr val="66336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HORARIO ORIENTATIVO DE EDUCACIÓN </a:t>
            </a:r>
            <a:r>
              <a:rPr lang="es-ES_tradnl" sz="1200" b="1" u="sng" dirty="0" smtClean="0">
                <a:solidFill>
                  <a:srgbClr val="663366"/>
                </a:solidFill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PRIMARIA</a:t>
            </a:r>
            <a:endParaRPr kumimoji="0" lang="es-ES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_tradnl" sz="1200" b="0" i="0" u="none" strike="noStrike" cap="none" normalizeH="0" baseline="0" dirty="0" smtClean="0">
                <a:ln>
                  <a:noFill/>
                </a:ln>
                <a:solidFill>
                  <a:srgbClr val="663366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s-ES_trad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6909007" y="5157191"/>
          <a:ext cx="975360" cy="1349502"/>
        </p:xfrm>
        <a:graphic>
          <a:graphicData uri="http://schemas.openxmlformats.org/drawingml/2006/table">
            <a:tbl>
              <a:tblPr/>
              <a:tblGrid>
                <a:gridCol w="162560"/>
                <a:gridCol w="162560"/>
                <a:gridCol w="162560"/>
                <a:gridCol w="162560"/>
                <a:gridCol w="162560"/>
                <a:gridCol w="162560"/>
              </a:tblGrid>
              <a:tr h="30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064A2"/>
                    </a:solidFill>
                  </a:tcPr>
                </a:tc>
              </a:tr>
              <a:tr h="30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0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0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</a:tr>
              <a:tr h="30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D8E8"/>
                    </a:solidFill>
                  </a:tcPr>
                </a:tc>
              </a:tr>
              <a:tr h="3086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s-E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2A1C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3 Tabla"/>
          <p:cNvGraphicFramePr>
            <a:graphicFrameLocks noGrp="1"/>
          </p:cNvGraphicFramePr>
          <p:nvPr/>
        </p:nvGraphicFramePr>
        <p:xfrm>
          <a:off x="1524000" y="1484785"/>
          <a:ext cx="6792416" cy="4896542"/>
        </p:xfrm>
        <a:graphic>
          <a:graphicData uri="http://schemas.openxmlformats.org/drawingml/2006/table">
            <a:tbl>
              <a:tblPr/>
              <a:tblGrid>
                <a:gridCol w="1131762"/>
                <a:gridCol w="1131762"/>
                <a:gridCol w="1132223"/>
                <a:gridCol w="1132223"/>
                <a:gridCol w="1132223"/>
                <a:gridCol w="1132223"/>
              </a:tblGrid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LUNES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MARTES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MIÉRCOLES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JUEVES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VIERNES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9.00-9.45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MAT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highlight>
                            <a:srgbClr val="FFFF00"/>
                          </a:highlight>
                          <a:latin typeface="Arial"/>
                          <a:ea typeface="Calibri"/>
                          <a:cs typeface="Times New Roman"/>
                        </a:rPr>
                        <a:t>MAT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EF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MÚS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LEN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9.45-10.30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REL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LEN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MAT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LEN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MAT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10.30-11.15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LEN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ING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MAT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LEN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CS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11.15-12.00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LEN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CN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ING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EF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CN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12.30-13.15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ING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MÚS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REL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MAT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ING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</a:tr>
              <a:tr h="699506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13.15-14.00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CS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EF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BC9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CS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>
                          <a:latin typeface="Arial"/>
                          <a:ea typeface="Calibri"/>
                          <a:cs typeface="Times New Roman"/>
                        </a:rPr>
                        <a:t>CN</a:t>
                      </a:r>
                      <a:endParaRPr lang="es-ES" sz="7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0"/>
                        </a:spcAft>
                      </a:pPr>
                      <a:r>
                        <a:rPr lang="es-ES" sz="800" b="1" dirty="0">
                          <a:latin typeface="Arial"/>
                          <a:ea typeface="Calibri"/>
                          <a:cs typeface="Times New Roman"/>
                        </a:rPr>
                        <a:t>PLÁS</a:t>
                      </a:r>
                      <a:endParaRPr lang="es-ES" sz="7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756" marR="4475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9594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MATERIALES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sz="2000" dirty="0" smtClean="0"/>
              <a:t>    Instrumentos que tiene la escuela para llevar a cabo su tarea educativa</a:t>
            </a:r>
          </a:p>
          <a:p>
            <a:pPr>
              <a:buNone/>
            </a:pPr>
            <a:r>
              <a:rPr lang="es-ES" sz="2000" dirty="0" smtClean="0"/>
              <a:t>              CARACTERÍSTICAS:</a:t>
            </a:r>
          </a:p>
          <a:p>
            <a:pPr lvl="0"/>
            <a:r>
              <a:rPr lang="es-ES" sz="2000" dirty="0" smtClean="0"/>
              <a:t>Desde el punto de vista material: deben de ser higiénicos, no peligrosos, no tóxicos, duraderos y asequibles, atractivos, alegres, fáciles de manejar,... </a:t>
            </a:r>
          </a:p>
          <a:p>
            <a:pPr lvl="0">
              <a:buNone/>
            </a:pPr>
            <a:endParaRPr lang="es-ES" sz="2000" dirty="0" smtClean="0"/>
          </a:p>
          <a:p>
            <a:pPr lvl="0"/>
            <a:r>
              <a:rPr lang="es-ES" sz="2000" dirty="0" smtClean="0"/>
              <a:t>Desde el punto de vista pedagógico: que sean polivalentes en su utilidad, motivadores, que fomenten la sociabilidad y que respondan al momento en el que se encuentra el niño.</a:t>
            </a:r>
          </a:p>
          <a:p>
            <a:pPr lvl="0">
              <a:buNone/>
            </a:pPr>
            <a:r>
              <a:rPr lang="es-ES" sz="2000" dirty="0" smtClean="0"/>
              <a:t> </a:t>
            </a:r>
          </a:p>
          <a:p>
            <a:r>
              <a:rPr lang="es-ES" sz="2000" dirty="0" smtClean="0"/>
              <a:t>Y por último, en cuanto a la disposición deben de estar accesibles y visibles, clasificados, etiquetados y descentralizados</a:t>
            </a: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200" dirty="0" smtClean="0"/>
              <a:t>Objetivos que deben cumplir los materiales:</a:t>
            </a:r>
            <a:endParaRPr lang="es-ES" sz="32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z="2000" dirty="0" smtClean="0"/>
              <a:t>Invitar a la manipulación y experimentación de las propiedades de dichos materiales. </a:t>
            </a:r>
          </a:p>
          <a:p>
            <a:pPr lvl="0"/>
            <a:r>
              <a:rPr lang="es-ES" sz="2000" dirty="0" smtClean="0"/>
              <a:t>Estimular los sentidos de los alumnos. </a:t>
            </a:r>
          </a:p>
          <a:p>
            <a:pPr lvl="0"/>
            <a:r>
              <a:rPr lang="es-ES" sz="2000" dirty="0" smtClean="0"/>
              <a:t>Servir de intermediarios a la hora de formar y organizar sus pensamientos. </a:t>
            </a:r>
          </a:p>
          <a:p>
            <a:pPr lvl="0"/>
            <a:r>
              <a:rPr lang="es-ES" sz="2000" dirty="0" smtClean="0"/>
              <a:t>Descubrir las posibilidades que posee el propio cuerpo humano. </a:t>
            </a:r>
          </a:p>
          <a:p>
            <a:pPr lvl="0"/>
            <a:r>
              <a:rPr lang="es-ES" sz="2000" dirty="0" smtClean="0"/>
              <a:t>Favorecer el conocimiento del entorno y del espacio en el que vive. </a:t>
            </a:r>
          </a:p>
          <a:p>
            <a:pPr lvl="0"/>
            <a:r>
              <a:rPr lang="es-ES" sz="2000" dirty="0" smtClean="0"/>
              <a:t>Desarrollar su imaginación y descubrir y fomentar sus posibilidades creativas. </a:t>
            </a:r>
          </a:p>
          <a:p>
            <a:pPr lvl="0"/>
            <a:r>
              <a:rPr lang="es-ES" sz="2000" dirty="0" smtClean="0"/>
              <a:t>Permitir su relación con los demás niños/as y, por supuesto, con los adultos. </a:t>
            </a:r>
          </a:p>
          <a:p>
            <a:pPr lvl="0"/>
            <a:r>
              <a:rPr lang="es-ES" sz="2000" dirty="0" smtClean="0"/>
              <a:t>Facilitar su orientación en el espacio y en el tiempo. </a:t>
            </a:r>
          </a:p>
          <a:p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4000" dirty="0" smtClean="0"/>
              <a:t>El material de desecho</a:t>
            </a:r>
            <a:endParaRPr lang="es-ES" sz="40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z="2400" dirty="0" smtClean="0"/>
              <a:t>De uso doméstico (envases vacíos, ropa, botones,...). </a:t>
            </a:r>
          </a:p>
          <a:p>
            <a:pPr lvl="0"/>
            <a:r>
              <a:rPr lang="es-ES" sz="2400" dirty="0" smtClean="0"/>
              <a:t>De clínicas (carretes de esparadrapo, cajas, envases,...). </a:t>
            </a:r>
          </a:p>
          <a:p>
            <a:pPr lvl="0"/>
            <a:r>
              <a:rPr lang="es-ES" sz="2400" dirty="0" smtClean="0"/>
              <a:t>De fruterías (virutas, cajas de madera, paja,...). </a:t>
            </a:r>
          </a:p>
          <a:p>
            <a:pPr lvl="0"/>
            <a:r>
              <a:rPr lang="es-ES" sz="2400" dirty="0" smtClean="0"/>
              <a:t>De oficinas (tiras de papel, carrete de cinta de máquina,...). </a:t>
            </a:r>
          </a:p>
          <a:p>
            <a:pPr lvl="0"/>
            <a:r>
              <a:rPr lang="es-ES" sz="2400" dirty="0" smtClean="0"/>
              <a:t>De tiendas de tejidos, sastres y modistas (retales, carretes, bobinas,...). </a:t>
            </a:r>
          </a:p>
          <a:p>
            <a:pPr lvl="0"/>
            <a:r>
              <a:rPr lang="es-ES" sz="2400" dirty="0" smtClean="0"/>
              <a:t>De decoración y construcción (tejas, azulejos, cuerdas,...) </a:t>
            </a:r>
          </a:p>
          <a:p>
            <a:pPr lvl="0"/>
            <a:r>
              <a:rPr lang="es-ES" sz="2400" dirty="0" smtClean="0"/>
              <a:t>De la naturaleza (piedras, palos, </a:t>
            </a:r>
            <a:r>
              <a:rPr lang="es-ES" sz="2400" dirty="0" err="1" smtClean="0"/>
              <a:t>etc</a:t>
            </a:r>
            <a:r>
              <a:rPr lang="es-ES" sz="2400" dirty="0" smtClean="0"/>
              <a:t>)</a:t>
            </a:r>
          </a:p>
          <a:p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Material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>
                <a:hlinkClick r:id="rId2"/>
              </a:rPr>
              <a:t>http://www.dolmendis.com/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>
                <a:latin typeface="Calibri" pitchFamily="34" charset="0"/>
              </a:rPr>
              <a:t>DEFINICIÓN</a:t>
            </a:r>
            <a:endParaRPr lang="es-ES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s-ES" sz="2800" dirty="0" smtClean="0">
                <a:latin typeface="Calibri" pitchFamily="34" charset="0"/>
              </a:rPr>
              <a:t>El </a:t>
            </a:r>
            <a:r>
              <a:rPr lang="es-ES" sz="2800" i="1" dirty="0" smtClean="0">
                <a:latin typeface="Calibri" pitchFamily="34" charset="0"/>
              </a:rPr>
              <a:t>espacio o</a:t>
            </a:r>
            <a:r>
              <a:rPr lang="es-ES" sz="2800" dirty="0" smtClean="0">
                <a:latin typeface="Calibri" pitchFamily="34" charset="0"/>
              </a:rPr>
              <a:t>  </a:t>
            </a:r>
            <a:r>
              <a:rPr lang="es-ES" sz="2800" i="1" dirty="0" smtClean="0">
                <a:latin typeface="Calibri" pitchFamily="34" charset="0"/>
              </a:rPr>
              <a:t>entorno escolar</a:t>
            </a:r>
            <a:r>
              <a:rPr lang="es-ES" sz="2800" dirty="0" smtClean="0">
                <a:latin typeface="Calibri" pitchFamily="34" charset="0"/>
              </a:rPr>
              <a:t>, es el conjunto de la edificación escolar, tanto en sus espacios y  equipamientos interiores como exteriores, emplazados en su contexto social y ambiental, sea urbano o rural, el cual puede favorecer o- en su contra- puede añadir tensión en el desarrollo de la actividad escolar</a:t>
            </a:r>
            <a:r>
              <a:rPr lang="es-ES" dirty="0" smtClean="0">
                <a:latin typeface="Calibri" pitchFamily="34" charset="0"/>
              </a:rPr>
              <a:t>.</a:t>
            </a:r>
          </a:p>
          <a:p>
            <a:endParaRPr lang="es-E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2000" y="1268760"/>
            <a:ext cx="8153400" cy="102840"/>
          </a:xfrm>
        </p:spPr>
        <p:txBody>
          <a:bodyPr/>
          <a:lstStyle/>
          <a:p>
            <a:r>
              <a:rPr lang="es-ES" sz="3200" b="1" u="sng" dirty="0" smtClean="0"/>
              <a:t>LA EVALUACIÓN DE LOS ESPACIOS,LOS TIEMPOS Y MATERIALES</a:t>
            </a:r>
            <a:r>
              <a:rPr lang="es-ES" sz="3200" b="1" dirty="0" smtClean="0"/>
              <a:t>.</a:t>
            </a:r>
            <a:r>
              <a:rPr lang="es-ES" sz="3600" dirty="0" smtClean="0"/>
              <a:t/>
            </a:r>
            <a:br>
              <a:rPr lang="es-ES" sz="3600" dirty="0" smtClean="0"/>
            </a:br>
            <a:r>
              <a:rPr lang="es-ES" sz="3600" dirty="0" smtClean="0"/>
              <a:t> </a:t>
            </a:r>
            <a:br>
              <a:rPr lang="es-ES" sz="3600" dirty="0" smtClean="0"/>
            </a:br>
            <a:endParaRPr lang="es-ES" sz="36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sz="2000" dirty="0" smtClean="0"/>
          </a:p>
          <a:p>
            <a:endParaRPr lang="es-ES" sz="2000" dirty="0" smtClean="0"/>
          </a:p>
          <a:p>
            <a:r>
              <a:rPr lang="es-ES" sz="2000" dirty="0" smtClean="0"/>
              <a:t>Es preciso hacer un análisis de la situación actual</a:t>
            </a:r>
          </a:p>
          <a:p>
            <a:r>
              <a:rPr lang="es-ES" sz="2000" dirty="0" smtClean="0"/>
              <a:t>Fundamental el papel del docente</a:t>
            </a:r>
          </a:p>
          <a:p>
            <a:r>
              <a:rPr lang="es-ES" sz="2000" dirty="0" smtClean="0"/>
              <a:t>La reflexión sobre la organización de los espacios y los tiempos debe ser constante</a:t>
            </a:r>
          </a:p>
          <a:p>
            <a:r>
              <a:rPr lang="es-ES" sz="2000" dirty="0" smtClean="0"/>
              <a:t>Las opiniones de los alumnos enriquecen la visión del maestro, que normalmente sólo recoge su propio punto de vista.</a:t>
            </a:r>
          </a:p>
          <a:p>
            <a:r>
              <a:rPr lang="es-ES" sz="2000" dirty="0" smtClean="0"/>
              <a:t>También resulta útil la observación externa de un aula por otro educador</a:t>
            </a:r>
          </a:p>
          <a:p>
            <a:pPr>
              <a:buNone/>
            </a:pPr>
            <a:endParaRPr lang="es-E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3600" u="sng" dirty="0" smtClean="0">
                <a:solidFill>
                  <a:schemeClr val="accent2"/>
                </a:solidFill>
                <a:latin typeface="Calibri" pitchFamily="34" charset="0"/>
              </a:rPr>
              <a:t>CARACTERÍSTICAS</a:t>
            </a:r>
            <a:r>
              <a:rPr lang="es-ES" sz="3600" u="sng" dirty="0" smtClean="0">
                <a:latin typeface="Calibri" pitchFamily="34" charset="0"/>
              </a:rPr>
              <a:t> </a:t>
            </a:r>
            <a:r>
              <a:rPr lang="es-ES" sz="3600" u="sng" dirty="0" smtClean="0">
                <a:solidFill>
                  <a:schemeClr val="accent2"/>
                </a:solidFill>
                <a:latin typeface="Calibri" pitchFamily="34" charset="0"/>
              </a:rPr>
              <a:t>ESPACIOS</a:t>
            </a:r>
            <a:endParaRPr lang="es-ES" sz="3600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800" b="1" u="sng" dirty="0" smtClean="0">
                <a:latin typeface="Calibri" pitchFamily="34" charset="0"/>
              </a:rPr>
              <a:t>Adaptables</a:t>
            </a:r>
            <a:r>
              <a:rPr lang="es-ES" sz="2800" dirty="0" smtClean="0">
                <a:latin typeface="Calibri" pitchFamily="34" charset="0"/>
              </a:rPr>
              <a:t>, permitan introducir cambios en la estructura.</a:t>
            </a:r>
          </a:p>
          <a:p>
            <a:r>
              <a:rPr lang="es-ES" sz="2800" b="1" u="sng" dirty="0" smtClean="0">
                <a:latin typeface="Calibri" pitchFamily="34" charset="0"/>
              </a:rPr>
              <a:t>Flexibles</a:t>
            </a:r>
            <a:r>
              <a:rPr lang="es-ES" sz="2800" dirty="0" smtClean="0">
                <a:latin typeface="Calibri" pitchFamily="34" charset="0"/>
              </a:rPr>
              <a:t>, puedan cumplir distintas funciones.</a:t>
            </a:r>
          </a:p>
          <a:p>
            <a:r>
              <a:rPr lang="es-ES" sz="2800" b="1" u="sng" dirty="0" smtClean="0">
                <a:latin typeface="Calibri" pitchFamily="34" charset="0"/>
              </a:rPr>
              <a:t>Variados</a:t>
            </a:r>
            <a:r>
              <a:rPr lang="es-ES" sz="2800" dirty="0" smtClean="0">
                <a:latin typeface="Calibri" pitchFamily="34" charset="0"/>
              </a:rPr>
              <a:t>, permitan más posibilidades de agrupamiento.</a:t>
            </a:r>
          </a:p>
          <a:p>
            <a:r>
              <a:rPr lang="es-ES" sz="2800" b="1" u="sng" dirty="0" smtClean="0">
                <a:latin typeface="Calibri" pitchFamily="34" charset="0"/>
              </a:rPr>
              <a:t>Polivalentes</a:t>
            </a:r>
            <a:r>
              <a:rPr lang="es-ES" sz="2800" dirty="0" smtClean="0">
                <a:latin typeface="Calibri" pitchFamily="34" charset="0"/>
              </a:rPr>
              <a:t>, acomodarse a variedad de funciones externas e internas.</a:t>
            </a:r>
          </a:p>
          <a:p>
            <a:r>
              <a:rPr lang="es-ES" sz="2800" b="1" u="sng" dirty="0" smtClean="0">
                <a:latin typeface="Calibri" pitchFamily="34" charset="0"/>
              </a:rPr>
              <a:t>Comunicables</a:t>
            </a:r>
            <a:r>
              <a:rPr lang="es-ES" sz="2800" dirty="0" smtClean="0">
                <a:latin typeface="Calibri" pitchFamily="34" charset="0"/>
              </a:rPr>
              <a:t>, permitan facilidad desplazamientos</a:t>
            </a:r>
            <a:endParaRPr lang="es-ES" sz="2800" dirty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es-ES" sz="2800" dirty="0" smtClean="0">
                <a:latin typeface="Calibri" pitchFamily="34" charset="0"/>
              </a:rPr>
              <a:t>Otras características que se han tener en cuenta:</a:t>
            </a:r>
          </a:p>
          <a:p>
            <a:r>
              <a:rPr lang="es-ES" sz="2800" b="1" u="sng" dirty="0" smtClean="0">
                <a:latin typeface="Calibri" pitchFamily="34" charset="0"/>
              </a:rPr>
              <a:t>Ampliables,</a:t>
            </a:r>
            <a:r>
              <a:rPr lang="es-ES" sz="2800" dirty="0" smtClean="0">
                <a:latin typeface="Calibri" pitchFamily="34" charset="0"/>
              </a:rPr>
              <a:t> tener en cuenta futuras ampliaciones centro.</a:t>
            </a:r>
          </a:p>
          <a:p>
            <a:r>
              <a:rPr lang="es-ES" sz="2800" b="1" u="sng" dirty="0" smtClean="0">
                <a:latin typeface="Calibri" pitchFamily="34" charset="0"/>
              </a:rPr>
              <a:t>Convertibles</a:t>
            </a:r>
            <a:r>
              <a:rPr lang="es-ES" sz="2800" dirty="0" smtClean="0">
                <a:latin typeface="Calibri" pitchFamily="34" charset="0"/>
              </a:rPr>
              <a:t>, ha de permitir cambios fáciles, económicos y rápidos.</a:t>
            </a:r>
          </a:p>
          <a:p>
            <a:r>
              <a:rPr lang="es-ES" sz="2800" b="1" u="sng" dirty="0" smtClean="0">
                <a:latin typeface="Calibri" pitchFamily="34" charset="0"/>
              </a:rPr>
              <a:t>Polifacéticos</a:t>
            </a:r>
            <a:r>
              <a:rPr lang="es-ES" sz="2800" dirty="0" smtClean="0">
                <a:latin typeface="Calibri" pitchFamily="34" charset="0"/>
              </a:rPr>
              <a:t>, se han de adecuar a variedad de funciones.</a:t>
            </a:r>
          </a:p>
          <a:p>
            <a:r>
              <a:rPr lang="es-ES" sz="2800" b="1" u="sng" dirty="0" smtClean="0">
                <a:latin typeface="Calibri" pitchFamily="34" charset="0"/>
              </a:rPr>
              <a:t>Maleables</a:t>
            </a:r>
            <a:r>
              <a:rPr lang="es-ES" sz="2800" dirty="0" smtClean="0">
                <a:latin typeface="Calibri" pitchFamily="34" charset="0"/>
              </a:rPr>
              <a:t>, pueden ampliarse o reducirse</a:t>
            </a:r>
            <a:r>
              <a:rPr lang="es-ES" sz="2800" dirty="0" smtClean="0">
                <a:latin typeface="Comic Sans MS" pitchFamily="66" charset="0"/>
              </a:rPr>
              <a:t>.</a:t>
            </a:r>
            <a:endParaRPr lang="es-ES" sz="2800" b="1" u="sng" dirty="0"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5400" dirty="0" smtClean="0">
                <a:latin typeface="Calibri" pitchFamily="34" charset="0"/>
              </a:rPr>
              <a:t>TIPOS DE ESPACIOS</a:t>
            </a:r>
            <a:endParaRPr lang="es-ES" sz="5400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844824"/>
            <a:ext cx="4752528" cy="5013176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ESPACIOS EXTERIOR: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latin typeface="Calibri" pitchFamily="34" charset="0"/>
              </a:rPr>
              <a:t>Actividad motriz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latin typeface="Calibri" pitchFamily="34" charset="0"/>
              </a:rPr>
              <a:t>Experiencias con la naturaleza</a:t>
            </a:r>
          </a:p>
          <a:p>
            <a:pPr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ESPACIOS INTERIORES COMUNES: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latin typeface="Calibri" pitchFamily="34" charset="0"/>
              </a:rPr>
              <a:t>Entrada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latin typeface="Calibri" pitchFamily="34" charset="0"/>
              </a:rPr>
              <a:t>Galerías y pasillos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latin typeface="Calibri" pitchFamily="34" charset="0"/>
              </a:rPr>
              <a:t>Servicios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latin typeface="Calibri" pitchFamily="34" charset="0"/>
              </a:rPr>
              <a:t>Sala de usos múltiples, salón de actos, gimnasio, comedor, sala multimedia. </a:t>
            </a:r>
          </a:p>
          <a:p>
            <a:pPr>
              <a:buFont typeface="Wingdings" pitchFamily="2" charset="2"/>
              <a:buChar char="q"/>
            </a:pPr>
            <a:r>
              <a:rPr lang="es-ES" sz="1800" dirty="0" smtClean="0">
                <a:latin typeface="Calibri" pitchFamily="34" charset="0"/>
              </a:rPr>
              <a:t>EL AULA: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latin typeface="Calibri" pitchFamily="34" charset="0"/>
              </a:rPr>
              <a:t>Talleres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latin typeface="Calibri" pitchFamily="34" charset="0"/>
              </a:rPr>
              <a:t>Organización de mesas</a:t>
            </a:r>
          </a:p>
          <a:p>
            <a:pPr lvl="1">
              <a:buFont typeface="Wingdings" pitchFamily="2" charset="2"/>
              <a:buChar char="q"/>
            </a:pPr>
            <a:r>
              <a:rPr lang="es-ES" sz="1400" dirty="0" smtClean="0">
                <a:latin typeface="Calibri" pitchFamily="34" charset="0"/>
              </a:rPr>
              <a:t>Decorado de paredes                    </a:t>
            </a:r>
          </a:p>
          <a:p>
            <a:pPr>
              <a:buFont typeface="Courier New" pitchFamily="49" charset="0"/>
              <a:buChar char="o"/>
            </a:pPr>
            <a:endParaRPr lang="es-ES" sz="1800" dirty="0" smtClean="0">
              <a:latin typeface="Calibri" pitchFamily="34" charset="0"/>
            </a:endParaRPr>
          </a:p>
          <a:p>
            <a:pPr>
              <a:buFont typeface="Courier New" pitchFamily="49" charset="0"/>
              <a:buChar char="o"/>
            </a:pPr>
            <a:endParaRPr lang="es-E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27584" y="0"/>
            <a:ext cx="8316416" cy="1628800"/>
          </a:xfrm>
        </p:spPr>
        <p:txBody>
          <a:bodyPr>
            <a:normAutofit fontScale="90000"/>
          </a:bodyPr>
          <a:lstStyle/>
          <a:p>
            <a:r>
              <a:rPr lang="es-ES" sz="4900" dirty="0">
                <a:latin typeface="Calibri" pitchFamily="34" charset="0"/>
              </a:rPr>
              <a:t>CRITERIOS PARA LA DISTRIBUCIÓN ESPACIAL DEL </a:t>
            </a:r>
            <a:r>
              <a:rPr lang="es-ES" sz="4900" dirty="0" smtClean="0">
                <a:latin typeface="Calibri" pitchFamily="34" charset="0"/>
              </a:rPr>
              <a:t>AULA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2132856"/>
            <a:ext cx="7924800" cy="4525963"/>
          </a:xfrm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q"/>
            </a:pPr>
            <a:r>
              <a:rPr lang="es-ES" dirty="0">
                <a:latin typeface="Calibri" pitchFamily="34" charset="0"/>
              </a:rPr>
              <a:t>Necesidad de autonomía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ES" dirty="0">
                <a:latin typeface="Calibri" pitchFamily="34" charset="0"/>
              </a:rPr>
              <a:t>Dialéctica entre lo individual y grupal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ES" dirty="0">
                <a:latin typeface="Calibri" pitchFamily="34" charset="0"/>
              </a:rPr>
              <a:t>Curiosidad y </a:t>
            </a:r>
            <a:r>
              <a:rPr lang="es-ES" dirty="0" smtClean="0">
                <a:latin typeface="Calibri" pitchFamily="34" charset="0"/>
              </a:rPr>
              <a:t>descubrimiento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ES" dirty="0" smtClean="0">
                <a:latin typeface="Calibri" pitchFamily="34" charset="0"/>
              </a:rPr>
              <a:t>Posibilidad </a:t>
            </a:r>
            <a:r>
              <a:rPr lang="es-ES" dirty="0">
                <a:latin typeface="Calibri" pitchFamily="34" charset="0"/>
              </a:rPr>
              <a:t>educativa de los </a:t>
            </a:r>
            <a:r>
              <a:rPr lang="es-ES" dirty="0" smtClean="0">
                <a:latin typeface="Calibri" pitchFamily="34" charset="0"/>
              </a:rPr>
              <a:t>estímulos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ES" dirty="0">
                <a:latin typeface="Calibri" pitchFamily="34" charset="0"/>
              </a:rPr>
              <a:t>Iniciativa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ES" dirty="0">
                <a:latin typeface="Calibri" pitchFamily="34" charset="0"/>
              </a:rPr>
              <a:t>Experiencia</a:t>
            </a:r>
          </a:p>
          <a:p>
            <a:pPr marL="514350" indent="-514350">
              <a:buFont typeface="Wingdings" pitchFamily="2" charset="2"/>
              <a:buChar char="q"/>
            </a:pPr>
            <a:r>
              <a:rPr lang="es-ES" dirty="0">
                <a:latin typeface="Calibri" pitchFamily="34" charset="0"/>
              </a:rPr>
              <a:t>Tercera dimensión del </a:t>
            </a:r>
            <a:r>
              <a:rPr lang="es-ES" dirty="0" smtClean="0">
                <a:latin typeface="Calibri" pitchFamily="34" charset="0"/>
              </a:rPr>
              <a:t>espacio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5400" dirty="0" smtClean="0">
                <a:latin typeface="Calibri" pitchFamily="34" charset="0"/>
              </a:rPr>
              <a:t>TALLERES</a:t>
            </a:r>
            <a:endParaRPr lang="es-ES" sz="5400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62000" y="1600200"/>
            <a:ext cx="7924800" cy="49971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es-ES" sz="2000" dirty="0" smtClean="0"/>
              <a:t> </a:t>
            </a:r>
            <a:r>
              <a:rPr lang="es-ES" sz="2400" dirty="0" smtClean="0">
                <a:latin typeface="Calibri" pitchFamily="34" charset="0"/>
              </a:rPr>
              <a:t>Se </a:t>
            </a:r>
            <a:r>
              <a:rPr lang="es-ES" sz="2400" dirty="0">
                <a:latin typeface="Calibri" pitchFamily="34" charset="0"/>
              </a:rPr>
              <a:t>entiende por taller aquella actividad o proyecto que se realiza para percibir o recibir y expresar alguna idea, para realizar y producir algún trabajo, teniendo como soporte unos materiales y la normativa mínima para su uso y que requiera la colaboración de todos los alumnos en su </a:t>
            </a:r>
            <a:r>
              <a:rPr lang="es-ES" sz="2400" dirty="0" smtClean="0">
                <a:latin typeface="Calibri" pitchFamily="34" charset="0"/>
              </a:rPr>
              <a:t>desarrollo</a:t>
            </a:r>
          </a:p>
          <a:p>
            <a:pPr lvl="0">
              <a:buFont typeface="Wingdings" pitchFamily="2" charset="2"/>
              <a:buChar char="q"/>
            </a:pPr>
            <a:r>
              <a:rPr lang="es-ES" sz="2400" dirty="0" smtClean="0">
                <a:latin typeface="Calibri" pitchFamily="34" charset="0"/>
              </a:rPr>
              <a:t>El </a:t>
            </a:r>
            <a:r>
              <a:rPr lang="es-ES" sz="2400" dirty="0">
                <a:latin typeface="Calibri" pitchFamily="34" charset="0"/>
              </a:rPr>
              <a:t>espacio de los talleres ha de ser amplio </a:t>
            </a:r>
            <a:r>
              <a:rPr lang="es-ES" sz="2400" dirty="0" smtClean="0">
                <a:latin typeface="Calibri" pitchFamily="34" charset="0"/>
              </a:rPr>
              <a:t> </a:t>
            </a:r>
          </a:p>
          <a:p>
            <a:pPr lvl="0">
              <a:buFont typeface="Wingdings" pitchFamily="2" charset="2"/>
              <a:buChar char="q"/>
            </a:pPr>
            <a:r>
              <a:rPr lang="es-ES" sz="2400" dirty="0" smtClean="0">
                <a:latin typeface="Calibri" pitchFamily="34" charset="0"/>
              </a:rPr>
              <a:t>El </a:t>
            </a:r>
            <a:r>
              <a:rPr lang="es-ES" sz="2400" dirty="0">
                <a:latin typeface="Calibri" pitchFamily="34" charset="0"/>
              </a:rPr>
              <a:t>aula se puede transformar en un taller cuando la actividad o tarea lo requiera</a:t>
            </a:r>
            <a:r>
              <a:rPr lang="es-ES" sz="2400" dirty="0" smtClean="0">
                <a:latin typeface="Calibri" pitchFamily="34" charset="0"/>
              </a:rPr>
              <a:t>.</a:t>
            </a:r>
          </a:p>
          <a:p>
            <a:pPr lvl="0">
              <a:buFont typeface="Wingdings" pitchFamily="2" charset="2"/>
              <a:buChar char="q"/>
            </a:pPr>
            <a:r>
              <a:rPr lang="es-ES" sz="2400" dirty="0">
                <a:latin typeface="Calibri" pitchFamily="34" charset="0"/>
              </a:rPr>
              <a:t>Ha de proporcionar el desarrollo en una situación en la que el niño/a, el adulto, el espacio, los materiales y el estímulo ambiental actúen de modo simultáneo</a:t>
            </a:r>
            <a:r>
              <a:rPr lang="es-ES" sz="2400" dirty="0" smtClean="0">
                <a:latin typeface="Calibri" pitchFamily="34" charset="0"/>
              </a:rPr>
              <a:t>.</a:t>
            </a:r>
            <a:endParaRPr lang="es-E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62000" y="228600"/>
            <a:ext cx="8153400" cy="1544216"/>
          </a:xfrm>
        </p:spPr>
        <p:txBody>
          <a:bodyPr>
            <a:noAutofit/>
          </a:bodyPr>
          <a:lstStyle/>
          <a:p>
            <a:r>
              <a:rPr lang="es-ES" sz="5400" dirty="0">
                <a:latin typeface="Calibri" pitchFamily="34" charset="0"/>
              </a:rPr>
              <a:t>Aspectos a tener en cuenta en los talleres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99592" y="2924944"/>
            <a:ext cx="7787208" cy="3201219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s-ES" sz="3600" dirty="0" smtClean="0">
                <a:latin typeface="Calibri" pitchFamily="34" charset="0"/>
              </a:rPr>
              <a:t>El espacio del taller</a:t>
            </a:r>
          </a:p>
          <a:p>
            <a:pPr>
              <a:buFont typeface="Arial" pitchFamily="34" charset="0"/>
              <a:buChar char="•"/>
            </a:pPr>
            <a:r>
              <a:rPr lang="es-ES" sz="3600" dirty="0" smtClean="0">
                <a:latin typeface="Calibri" pitchFamily="34" charset="0"/>
              </a:rPr>
              <a:t>El tiempo</a:t>
            </a:r>
          </a:p>
          <a:p>
            <a:pPr>
              <a:buFont typeface="Arial" pitchFamily="34" charset="0"/>
              <a:buChar char="•"/>
            </a:pPr>
            <a:r>
              <a:rPr lang="es-ES" sz="3600" dirty="0" smtClean="0">
                <a:latin typeface="Calibri" pitchFamily="34" charset="0"/>
              </a:rPr>
              <a:t>El profesor</a:t>
            </a:r>
          </a:p>
          <a:p>
            <a:pPr>
              <a:buFont typeface="Arial" pitchFamily="34" charset="0"/>
              <a:buChar char="•"/>
            </a:pPr>
            <a:r>
              <a:rPr lang="es-ES" sz="3600" dirty="0" smtClean="0">
                <a:latin typeface="Calibri" pitchFamily="34" charset="0"/>
              </a:rPr>
              <a:t>Las dificultades</a:t>
            </a:r>
            <a:endParaRPr lang="es-ES" sz="36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z="5400" dirty="0" smtClean="0">
                <a:latin typeface="Calibri" pitchFamily="34" charset="0"/>
              </a:rPr>
              <a:t>AGRUPAMIENTOS</a:t>
            </a:r>
            <a:endParaRPr lang="es-ES" sz="5400" dirty="0">
              <a:latin typeface="Calibri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s-ES" sz="2400" dirty="0" smtClean="0">
                <a:latin typeface="Calibri" pitchFamily="34" charset="0"/>
              </a:rPr>
              <a:t>Actividades de </a:t>
            </a:r>
            <a:r>
              <a:rPr lang="es-ES" sz="2400" b="1" u="sng" dirty="0" smtClean="0">
                <a:latin typeface="Calibri" pitchFamily="34" charset="0"/>
              </a:rPr>
              <a:t>pequeño grupo</a:t>
            </a:r>
            <a:r>
              <a:rPr lang="es-ES" sz="2400" dirty="0" smtClean="0">
                <a:latin typeface="Calibri" pitchFamily="34" charset="0"/>
              </a:rPr>
              <a:t>, con su equipo, como puede ser la elaboración de murales, actividades </a:t>
            </a:r>
            <a:r>
              <a:rPr lang="es-ES" sz="2400" dirty="0" err="1" smtClean="0">
                <a:latin typeface="Calibri" pitchFamily="34" charset="0"/>
              </a:rPr>
              <a:t>prásticas</a:t>
            </a:r>
            <a:r>
              <a:rPr lang="es-ES" sz="2400" dirty="0" smtClean="0">
                <a:latin typeface="Calibri" pitchFamily="34" charset="0"/>
              </a:rPr>
              <a:t>, de búsqueda de información, </a:t>
            </a:r>
            <a:r>
              <a:rPr lang="es-ES" sz="2400" dirty="0" err="1" smtClean="0">
                <a:latin typeface="Calibri" pitchFamily="34" charset="0"/>
              </a:rPr>
              <a:t>etc</a:t>
            </a:r>
            <a:endParaRPr lang="es-ES" sz="2400" dirty="0" smtClean="0">
              <a:latin typeface="Calibri" pitchFamily="34" charset="0"/>
            </a:endParaRPr>
          </a:p>
          <a:p>
            <a:pPr lvl="0"/>
            <a:r>
              <a:rPr lang="es-ES" sz="2400" dirty="0" smtClean="0">
                <a:latin typeface="Calibri" pitchFamily="34" charset="0"/>
              </a:rPr>
              <a:t>Actividades de </a:t>
            </a:r>
            <a:r>
              <a:rPr lang="es-ES" sz="2400" b="1" u="sng" dirty="0" smtClean="0">
                <a:latin typeface="Calibri" pitchFamily="34" charset="0"/>
              </a:rPr>
              <a:t>gran grupo</a:t>
            </a:r>
            <a:r>
              <a:rPr lang="es-ES" sz="2400" dirty="0" smtClean="0">
                <a:latin typeface="Calibri" pitchFamily="34" charset="0"/>
              </a:rPr>
              <a:t>, con toda la clase, como exposiciones, participación en talleres, excursiones, salidas al entorno, dramatizaciones, concursos, juegos populares</a:t>
            </a:r>
            <a:r>
              <a:rPr lang="es-ES" sz="2400" dirty="0" smtClean="0">
                <a:latin typeface="Calibri" pitchFamily="34" charset="0"/>
              </a:rPr>
              <a:t>,...</a:t>
            </a:r>
            <a:endParaRPr lang="es-ES" sz="2400" dirty="0" smtClean="0">
              <a:latin typeface="Calibri" pitchFamily="34" charset="0"/>
            </a:endParaRPr>
          </a:p>
          <a:p>
            <a:r>
              <a:rPr lang="es-ES" sz="2400" dirty="0" smtClean="0">
                <a:latin typeface="Calibri" pitchFamily="34" charset="0"/>
              </a:rPr>
              <a:t>También se pueden realizar </a:t>
            </a:r>
            <a:r>
              <a:rPr lang="es-ES" sz="2400" b="1" u="sng" dirty="0" smtClean="0">
                <a:latin typeface="Calibri" pitchFamily="34" charset="0"/>
              </a:rPr>
              <a:t>actividades conjuntas </a:t>
            </a:r>
            <a:r>
              <a:rPr lang="es-ES" sz="2400" dirty="0" smtClean="0">
                <a:latin typeface="Calibri" pitchFamily="34" charset="0"/>
              </a:rPr>
              <a:t>con nuestra clase paralela,  o con todo el colegio, en fiestas en el patio, excursiones, salidas al entorno, celebraciones festivas, arreglo de pasillos</a:t>
            </a:r>
            <a:r>
              <a:rPr lang="es-ES" sz="2400" dirty="0" smtClean="0">
                <a:latin typeface="Calibri" pitchFamily="34" charset="0"/>
              </a:rPr>
              <a:t>,...</a:t>
            </a:r>
          </a:p>
          <a:p>
            <a:r>
              <a:rPr lang="es-ES" sz="2400" dirty="0" smtClean="0">
                <a:latin typeface="Calibri" pitchFamily="34" charset="0"/>
                <a:hlinkClick r:id="rId2"/>
              </a:rPr>
              <a:t>http://</a:t>
            </a:r>
            <a:r>
              <a:rPr lang="es-ES" sz="2400" dirty="0" smtClean="0">
                <a:latin typeface="Calibri" pitchFamily="34" charset="0"/>
                <a:hlinkClick r:id="rId2"/>
              </a:rPr>
              <a:t>www.youtube.com/watch?v=W5qOhsUObCo</a:t>
            </a:r>
            <a:r>
              <a:rPr lang="es-ES" sz="2400" dirty="0" smtClean="0">
                <a:latin typeface="Calibri" pitchFamily="34" charset="0"/>
              </a:rPr>
              <a:t> </a:t>
            </a:r>
            <a:endParaRPr lang="es-ES" sz="2400" dirty="0" smtClean="0">
              <a:latin typeface="Calibri" pitchFamily="34" charset="0"/>
            </a:endParaRPr>
          </a:p>
          <a:p>
            <a:endParaRPr lang="es-ES" sz="24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7">
  <a:themeElements>
    <a:clrScheme name="Tema d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a de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e Offic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e Offic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Tema7</Template>
  <TotalTime>339</TotalTime>
  <Words>1077</Words>
  <Application>Microsoft Office PowerPoint</Application>
  <PresentationFormat>Presentación en pantalla (4:3)</PresentationFormat>
  <Paragraphs>186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Tema7</vt:lpstr>
      <vt:lpstr>GESTIÓN E INNOVACIÓN EN E. PRIMARIA PURIFICACIÓN CRUZ CRUZ La organización de los espacios y los tiempos en el aula de Educación Primaria</vt:lpstr>
      <vt:lpstr>DEFINICIÓN</vt:lpstr>
      <vt:lpstr>CARACTERÍSTICAS ESPACIOS</vt:lpstr>
      <vt:lpstr>Diapositiva 4</vt:lpstr>
      <vt:lpstr>TIPOS DE ESPACIOS</vt:lpstr>
      <vt:lpstr>CRITERIOS PARA LA DISTRIBUCIÓN ESPACIAL DEL AULA</vt:lpstr>
      <vt:lpstr>TALLERES</vt:lpstr>
      <vt:lpstr>Aspectos a tener en cuenta en los talleres </vt:lpstr>
      <vt:lpstr>AGRUPAMIENTOS</vt:lpstr>
      <vt:lpstr>TIEMPO: DISTRIBUCIÓN DEL TIEMPO</vt:lpstr>
      <vt:lpstr>Horario de la sesión</vt:lpstr>
      <vt:lpstr>HORARIO LOMCE</vt:lpstr>
      <vt:lpstr>HORARIO LECTIVO PARA CENTROS CON SEGUNDA LENGUA EXTRANJERA</vt:lpstr>
      <vt:lpstr>HORARIO LOMCE</vt:lpstr>
      <vt:lpstr>Diapositiva 15</vt:lpstr>
      <vt:lpstr>MATERIALES</vt:lpstr>
      <vt:lpstr>Objetivos que deben cumplir los materiales:</vt:lpstr>
      <vt:lpstr>El material de desecho</vt:lpstr>
      <vt:lpstr>Material</vt:lpstr>
      <vt:lpstr>LA EVALUACIÓN DE LOS ESPACIOS,LOS TIEMPOS Y MATERIALES.  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organización de los espacios y los tiempos en el aula de Educación Infantil</dc:title>
  <dc:creator>Fernando Mart</dc:creator>
  <cp:lastModifiedBy>FERNANDO</cp:lastModifiedBy>
  <cp:revision>38</cp:revision>
  <dcterms:created xsi:type="dcterms:W3CDTF">2011-12-28T11:44:28Z</dcterms:created>
  <dcterms:modified xsi:type="dcterms:W3CDTF">2014-08-20T10:14:12Z</dcterms:modified>
</cp:coreProperties>
</file>