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6" r:id="rId3"/>
    <p:sldId id="288" r:id="rId4"/>
    <p:sldId id="260" r:id="rId5"/>
    <p:sldId id="289" r:id="rId6"/>
    <p:sldId id="272" r:id="rId7"/>
    <p:sldId id="290" r:id="rId8"/>
    <p:sldId id="331" r:id="rId9"/>
    <p:sldId id="332" r:id="rId10"/>
    <p:sldId id="334" r:id="rId11"/>
    <p:sldId id="263" r:id="rId12"/>
    <p:sldId id="292" r:id="rId13"/>
    <p:sldId id="294" r:id="rId14"/>
    <p:sldId id="295" r:id="rId15"/>
    <p:sldId id="262" r:id="rId16"/>
    <p:sldId id="297" r:id="rId17"/>
    <p:sldId id="298" r:id="rId18"/>
    <p:sldId id="301" r:id="rId19"/>
    <p:sldId id="299" r:id="rId20"/>
    <p:sldId id="300" r:id="rId21"/>
    <p:sldId id="303" r:id="rId22"/>
    <p:sldId id="296" r:id="rId23"/>
    <p:sldId id="304" r:id="rId24"/>
    <p:sldId id="302" r:id="rId25"/>
    <p:sldId id="336" r:id="rId26"/>
    <p:sldId id="324" r:id="rId27"/>
    <p:sldId id="325" r:id="rId28"/>
    <p:sldId id="326" r:id="rId29"/>
    <p:sldId id="311" r:id="rId30"/>
    <p:sldId id="314" r:id="rId31"/>
    <p:sldId id="315" r:id="rId32"/>
    <p:sldId id="327" r:id="rId33"/>
    <p:sldId id="316" r:id="rId34"/>
    <p:sldId id="317" r:id="rId35"/>
    <p:sldId id="319" r:id="rId36"/>
    <p:sldId id="305" r:id="rId37"/>
    <p:sldId id="321" r:id="rId38"/>
    <p:sldId id="273" r:id="rId39"/>
    <p:sldId id="274" r:id="rId40"/>
    <p:sldId id="275" r:id="rId41"/>
    <p:sldId id="276" r:id="rId42"/>
    <p:sldId id="277" r:id="rId43"/>
    <p:sldId id="278" r:id="rId44"/>
    <p:sldId id="280" r:id="rId45"/>
    <p:sldId id="281" r:id="rId46"/>
    <p:sldId id="337" r:id="rId47"/>
    <p:sldId id="330" r:id="rId48"/>
    <p:sldId id="310" r:id="rId49"/>
    <p:sldId id="308" r:id="rId50"/>
    <p:sldId id="283" r:id="rId51"/>
    <p:sldId id="284" r:id="rId52"/>
    <p:sldId id="285" r:id="rId53"/>
    <p:sldId id="286" r:id="rId54"/>
    <p:sldId id="287" r:id="rId55"/>
    <p:sldId id="267" r:id="rId56"/>
    <p:sldId id="268" r:id="rId57"/>
    <p:sldId id="269" r:id="rId58"/>
    <p:sldId id="270" r:id="rId5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4660"/>
  </p:normalViewPr>
  <p:slideViewPr>
    <p:cSldViewPr snapToGrid="0">
      <p:cViewPr>
        <p:scale>
          <a:sx n="76" d="100"/>
          <a:sy n="76" d="100"/>
        </p:scale>
        <p:origin x="-696" y="6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3F6AD-533C-4A24-8A52-8A92EDF2D7C0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8972A-CF77-462C-8387-5833C68E13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36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8972A-CF77-462C-8387-5833C68E13D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96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BCCAA-C9EE-46A0-AD82-C643558720D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16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BCCAA-C9EE-46A0-AD82-C643558720DE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392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D6EF-D13C-4A7C-AEE3-C066D12AF7BC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64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84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2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13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52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16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7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5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50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45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87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36C5-E1DB-4786-97C6-92A8887D7556}" type="datetimeFigureOut">
              <a:rPr lang="es-ES" smtClean="0"/>
              <a:t>09/11/2017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37492-85F5-4945-9B57-6DCBA5C8E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40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Trabajo%20Econom&#237;a%20de%20Ficha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Trabajo%20Econom&#237;a%20de%20Ficha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salvadorcarrion.wixsite.com/salfuman" TargetMode="External"/><Relationship Id="rId13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12" Type="http://schemas.openxmlformats.org/officeDocument/2006/relationships/hyperlink" Target="https://www.classcraft.com/es/" TargetMode="External"/><Relationship Id="rId2" Type="http://schemas.openxmlformats.org/officeDocument/2006/relationships/hyperlink" Target="http://jespinosag.wixsite.com/classofcla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IrWRosfzoE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jpeg"/><Relationship Id="rId10" Type="http://schemas.openxmlformats.org/officeDocument/2006/relationships/hyperlink" Target="https://www.classdojo.com/es-es/" TargetMode="External"/><Relationship Id="rId4" Type="http://schemas.openxmlformats.org/officeDocument/2006/relationships/hyperlink" Target="http://gamificatuaula.wixsite.com/ahora/toolkit" TargetMode="External"/><Relationship Id="rId9" Type="http://schemas.openxmlformats.org/officeDocument/2006/relationships/image" Target="../media/image44.png"/><Relationship Id="rId14" Type="http://schemas.openxmlformats.org/officeDocument/2006/relationships/hyperlink" Target="https://www.clashroyalecardmaker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notesSlide" Target="../notesSlides/notesSlide2.xml"/><Relationship Id="rId7" Type="http://schemas.openxmlformats.org/officeDocument/2006/relationships/package" Target="../embeddings/Presentaci_n_de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3-TU%20CUERPO%20CRECE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TEMA%205%20Y%206%20TIEMPO%20PASA.pp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gif"/><Relationship Id="rId9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GRACIAS%20D.%20JAVIER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5AbU_5ahqY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12192000" cy="1785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1785256"/>
            <a:ext cx="12192000" cy="50727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29988" y="2804773"/>
            <a:ext cx="9144000" cy="1011237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“¿Es posible una escuela divertida?”</a:t>
            </a:r>
            <a:endParaRPr lang="es-ES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86412" y="4420706"/>
            <a:ext cx="5902022" cy="1239865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rgbClr val="860000"/>
                </a:solidFill>
              </a:rPr>
              <a:t>Javier Bermejo Rodríguez</a:t>
            </a:r>
          </a:p>
          <a:p>
            <a:pPr algn="l"/>
            <a:r>
              <a:rPr lang="es-ES" sz="1800" dirty="0" smtClean="0"/>
              <a:t>Profesor del Colegio Nuestra </a:t>
            </a:r>
            <a:r>
              <a:rPr lang="es-ES" sz="1800" dirty="0" err="1" smtClean="0"/>
              <a:t>Sra</a:t>
            </a:r>
            <a:r>
              <a:rPr lang="es-ES" sz="1800" dirty="0" smtClean="0"/>
              <a:t> de los Infantes de Toledo.</a:t>
            </a:r>
            <a:endParaRPr lang="es-ES" sz="1800" dirty="0"/>
          </a:p>
        </p:txBody>
      </p:sp>
      <p:pic>
        <p:nvPicPr>
          <p:cNvPr id="1026" name="Picture 2" descr="Resultado de imagen de departamento de pedagogia uc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342" y="121252"/>
            <a:ext cx="1858740" cy="155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70263" y="121251"/>
            <a:ext cx="11513819" cy="15427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4" y="2516096"/>
            <a:ext cx="2658306" cy="274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17863" y="539410"/>
            <a:ext cx="9144000" cy="1011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Conferencia para alumnos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539931" y="5930468"/>
            <a:ext cx="5902022" cy="693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rgbClr val="860000"/>
                </a:solidFill>
              </a:rPr>
              <a:t>El día 18 de octubre de 16 a 18 horas en el aula 40.3</a:t>
            </a:r>
            <a:r>
              <a:rPr lang="es-ES" sz="1800" dirty="0" smtClean="0"/>
              <a:t>. 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7075713" y="5934919"/>
            <a:ext cx="5902022" cy="693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b="1" dirty="0" smtClean="0">
                <a:solidFill>
                  <a:srgbClr val="860000"/>
                </a:solidFill>
              </a:rPr>
              <a:t>Asignatura Gestión e Innovación de Primaria</a:t>
            </a:r>
            <a:endParaRPr lang="es-ES" sz="1800" b="1" dirty="0">
              <a:solidFill>
                <a:srgbClr val="8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sultado de imagen de EL LIBRO DE LA SEL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03371" cy="735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aestrofinanciero.com/wp-content/uploads/2013/05/inicia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492897"/>
            <a:ext cx="21907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licmarisolpaez.com.ar/wp-content/uploads/2014/05/Foto-Bosch-trabajo-en-equipo-1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2492897"/>
            <a:ext cx="3474873" cy="26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186819" y="1988840"/>
            <a:ext cx="33843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TRABAJO INDIVIDUAL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384032" y="1988840"/>
            <a:ext cx="33843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TRABAJO COOPERATIVO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5663952" y="1988840"/>
            <a:ext cx="64807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 descr="http://stellae.usc.es/red/mod/file/thumbnail.php?file_guid=17802&amp;size=lar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5445224"/>
            <a:ext cx="890268" cy="5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6312024" y="5233777"/>
            <a:ext cx="33843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HERRAMIENTAS DIGITALES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5339916" y="5557314"/>
            <a:ext cx="64807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6317528" y="5854070"/>
            <a:ext cx="33843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FLIPPED CLASSROOM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482018" y="1233822"/>
            <a:ext cx="10119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ABP</a:t>
            </a:r>
            <a:endParaRPr lang="es-ES" b="1" dirty="0"/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-748515" y="3218423"/>
            <a:ext cx="33843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EMOCIONES</a:t>
            </a:r>
            <a:endParaRPr lang="es-ES" sz="3600" b="1" dirty="0"/>
          </a:p>
        </p:txBody>
      </p:sp>
      <p:sp>
        <p:nvSpPr>
          <p:cNvPr id="14" name="CuadroTexto 13"/>
          <p:cNvSpPr txBox="1"/>
          <p:nvPr/>
        </p:nvSpPr>
        <p:spPr>
          <a:xfrm rot="5400000">
            <a:off x="9664150" y="3587756"/>
            <a:ext cx="33843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MOTIVACIÓN</a:t>
            </a:r>
            <a:endParaRPr lang="es-ES" sz="36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394442" y="663292"/>
            <a:ext cx="33843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INTERDISCIPLINAR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7662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de ESTUDIANTES PRIM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4" y="1698958"/>
            <a:ext cx="4825546" cy="3217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4998720" y="2902523"/>
            <a:ext cx="2002971" cy="80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8" name="Picture 4" descr="Resultado de imagen de LOB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20" y="2402597"/>
            <a:ext cx="633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n de M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37" y="2334869"/>
            <a:ext cx="4725417" cy="26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de CLASE PRIM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" y="1960468"/>
            <a:ext cx="5143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5056404" y="3398912"/>
            <a:ext cx="2002971" cy="80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7484939" y="1190787"/>
            <a:ext cx="2927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MANADA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20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n de la fuerza del lobo es la m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20" y="1851662"/>
            <a:ext cx="4762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Resultado de imagen de la fuerza del lobo es la m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" y="2263277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069947" y="433142"/>
            <a:ext cx="3713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Código Ético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24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vier\Desktop\UNIVERSIDAD\SESIÓN PURI\CAM00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187788" y="188641"/>
            <a:ext cx="38164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NORMAS DE CLASE</a:t>
            </a:r>
          </a:p>
        </p:txBody>
      </p:sp>
    </p:spTree>
    <p:extLst>
      <p:ext uri="{BB962C8B-B14F-4D97-AF65-F5344CB8AC3E}">
        <p14:creationId xmlns:p14="http://schemas.microsoft.com/office/powerpoint/2010/main" val="1189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de APRENDIZAJE COOPERAT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5" y="520655"/>
            <a:ext cx="9382125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 rot="18641088">
            <a:off x="410925" y="1469812"/>
            <a:ext cx="4146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Peer </a:t>
            </a:r>
            <a:r>
              <a:rPr lang="es-E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Teaching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85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b="1" dirty="0" smtClean="0">
                <a:solidFill>
                  <a:srgbClr val="C00000"/>
                </a:solidFill>
              </a:rPr>
              <a:t>AGRUPAMIENTOS</a:t>
            </a:r>
            <a:endParaRPr lang="es-ES" sz="60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066903"/>
            <a:ext cx="10515600" cy="1657214"/>
          </a:xfrm>
        </p:spPr>
        <p:txBody>
          <a:bodyPr/>
          <a:lstStyle/>
          <a:p>
            <a:pPr lvl="1"/>
            <a:r>
              <a:rPr lang="es-ES" b="1" dirty="0"/>
              <a:t>LOBO</a:t>
            </a:r>
            <a:r>
              <a:rPr lang="es-ES" dirty="0"/>
              <a:t>: Alumno capaz de ayudar a los demás.</a:t>
            </a:r>
            <a:endParaRPr lang="es-ES" sz="2000" dirty="0"/>
          </a:p>
          <a:p>
            <a:pPr lvl="1"/>
            <a:r>
              <a:rPr lang="es-ES" b="1" dirty="0"/>
              <a:t>LOBEZNO</a:t>
            </a:r>
            <a:r>
              <a:rPr lang="es-ES" dirty="0"/>
              <a:t>: El resto de alumnos de la clase.</a:t>
            </a:r>
            <a:endParaRPr lang="es-ES" sz="2000" dirty="0"/>
          </a:p>
          <a:p>
            <a:pPr lvl="1"/>
            <a:r>
              <a:rPr lang="es-ES" b="1" dirty="0"/>
              <a:t>PIE TIERNO</a:t>
            </a:r>
            <a:r>
              <a:rPr lang="es-ES" dirty="0"/>
              <a:t>: Alumno que necesita de la ayuda de los demás.</a:t>
            </a:r>
            <a:endParaRPr lang="es-ES" sz="2000" dirty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982468" y="2604852"/>
            <a:ext cx="2903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SEISENAS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42" name="Picture 2" descr="Resultado de imagen de SEISENA SC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79" y="2604852"/>
            <a:ext cx="1671955" cy="11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123406" y="2690949"/>
            <a:ext cx="1393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GRUPOS BASE</a:t>
            </a:r>
          </a:p>
          <a:p>
            <a:pPr algn="ctr"/>
            <a:r>
              <a:rPr lang="es-ES" b="1" dirty="0" smtClean="0"/>
              <a:t>J&amp;J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454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6" y="2020389"/>
            <a:ext cx="6432127" cy="4629269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 smtClean="0">
                <a:solidFill>
                  <a:srgbClr val="C00000"/>
                </a:solidFill>
              </a:rPr>
              <a:t>ESPACIOS</a:t>
            </a:r>
            <a:endParaRPr lang="es-ES" sz="60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Resultado de imagen de COMO EN C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9" y="3323850"/>
            <a:ext cx="8106501" cy="172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9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14" y="1387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6600" b="1" dirty="0" smtClean="0">
                <a:solidFill>
                  <a:srgbClr val="C00000"/>
                </a:solidFill>
              </a:rPr>
              <a:t>ROLES</a:t>
            </a:r>
            <a:endParaRPr lang="es-ES" sz="6600" b="1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1" y="1872343"/>
            <a:ext cx="3364590" cy="4811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34" y="1690688"/>
            <a:ext cx="3377330" cy="49856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88" y="1623660"/>
            <a:ext cx="3478840" cy="51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metodolo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42" y="2664490"/>
            <a:ext cx="5015049" cy="241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86243" y="1798261"/>
            <a:ext cx="333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¿</a:t>
            </a:r>
            <a:r>
              <a:rPr lang="es-ES" sz="2400" b="1" dirty="0" smtClean="0">
                <a:solidFill>
                  <a:srgbClr val="FF0000"/>
                </a:solidFill>
              </a:rPr>
              <a:t>QUÉ </a:t>
            </a:r>
            <a:r>
              <a:rPr lang="es-ES" sz="2400" b="1" dirty="0" smtClean="0"/>
              <a:t>quiero enseñar?</a:t>
            </a:r>
            <a:endParaRPr lang="es-ES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589520" y="1798261"/>
            <a:ext cx="357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¿</a:t>
            </a:r>
            <a:r>
              <a:rPr lang="es-ES" sz="2400" b="1" dirty="0" smtClean="0">
                <a:solidFill>
                  <a:srgbClr val="FF0000"/>
                </a:solidFill>
              </a:rPr>
              <a:t>A QUIÉN </a:t>
            </a:r>
            <a:r>
              <a:rPr lang="es-ES" sz="2400" b="1" dirty="0" smtClean="0"/>
              <a:t>quiero enseñar?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016826" y="1018899"/>
            <a:ext cx="357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¿</a:t>
            </a:r>
            <a:r>
              <a:rPr lang="es-ES" sz="2400" b="1" dirty="0" smtClean="0">
                <a:solidFill>
                  <a:srgbClr val="FF0000"/>
                </a:solidFill>
              </a:rPr>
              <a:t>CÓMO</a:t>
            </a:r>
            <a:r>
              <a:rPr lang="es-ES" sz="2400" b="1" dirty="0" smtClean="0"/>
              <a:t> quiero enseñar?</a:t>
            </a:r>
            <a:endParaRPr lang="es-E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986243" y="5490751"/>
            <a:ext cx="357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¿Cuál es mi </a:t>
            </a:r>
            <a:r>
              <a:rPr lang="es-ES" sz="2400" b="1" dirty="0" smtClean="0">
                <a:solidFill>
                  <a:srgbClr val="FF0000"/>
                </a:solidFill>
              </a:rPr>
              <a:t>TALENTO</a:t>
            </a:r>
            <a:r>
              <a:rPr lang="es-ES" sz="2400" b="1" dirty="0" smtClean="0"/>
              <a:t>?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589520" y="5490750"/>
            <a:ext cx="357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¿Tengo </a:t>
            </a:r>
            <a:r>
              <a:rPr lang="es-ES" sz="2400" b="1" dirty="0" smtClean="0">
                <a:solidFill>
                  <a:srgbClr val="FF0000"/>
                </a:solidFill>
              </a:rPr>
              <a:t>PREDISPOSICIÓN</a:t>
            </a:r>
            <a:r>
              <a:rPr lang="es-ES" sz="2400" b="1" dirty="0" smtClean="0"/>
              <a:t>?</a:t>
            </a:r>
            <a:endParaRPr lang="es-ES" sz="2400" b="1" dirty="0"/>
          </a:p>
        </p:txBody>
      </p:sp>
      <p:sp>
        <p:nvSpPr>
          <p:cNvPr id="5" name="Rectángulo 4"/>
          <p:cNvSpPr/>
          <p:nvPr/>
        </p:nvSpPr>
        <p:spPr>
          <a:xfrm>
            <a:off x="4447902" y="4206238"/>
            <a:ext cx="472222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METODOLOGÍA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93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6" y="931816"/>
            <a:ext cx="3364734" cy="49682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6" y="583474"/>
            <a:ext cx="4055169" cy="59261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9" y="853439"/>
            <a:ext cx="3894257" cy="57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5948" y="286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 dirty="0" smtClean="0">
                <a:solidFill>
                  <a:srgbClr val="C00000"/>
                </a:solidFill>
              </a:rPr>
              <a:t>DECISIÓN</a:t>
            </a:r>
            <a:endParaRPr lang="es-ES" sz="6600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Resultado de imagen de CONSEJOD E RO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59" y="2185724"/>
            <a:ext cx="4686575" cy="36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932216" y="2740913"/>
            <a:ext cx="262443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Consejo </a:t>
            </a:r>
          </a:p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Roca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72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37" y="750569"/>
            <a:ext cx="561022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863360" y="381237"/>
            <a:ext cx="338437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PROGRESIÓN INDIVIDUAL</a:t>
            </a:r>
            <a:endParaRPr lang="es-ES" b="1" dirty="0"/>
          </a:p>
        </p:txBody>
      </p:sp>
      <p:sp>
        <p:nvSpPr>
          <p:cNvPr id="6" name="4 Rectángulo"/>
          <p:cNvSpPr/>
          <p:nvPr/>
        </p:nvSpPr>
        <p:spPr>
          <a:xfrm>
            <a:off x="7663295" y="1375407"/>
            <a:ext cx="2502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3200" dirty="0">
                <a:sym typeface="Wingdings" pitchFamily="2" charset="2"/>
              </a:rPr>
              <a:t>Huellas</a:t>
            </a:r>
            <a:endParaRPr lang="es-ES" dirty="0">
              <a:sym typeface="Wingdings" pitchFamily="2" charset="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95" y="2371059"/>
            <a:ext cx="2918457" cy="23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6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88" y="571590"/>
            <a:ext cx="7795110" cy="5846333"/>
          </a:xfrm>
        </p:spPr>
      </p:pic>
    </p:spTree>
    <p:extLst>
      <p:ext uri="{BB962C8B-B14F-4D97-AF65-F5344CB8AC3E}">
        <p14:creationId xmlns:p14="http://schemas.microsoft.com/office/powerpoint/2010/main" val="7131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37" y="750569"/>
            <a:ext cx="561022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863360" y="381237"/>
            <a:ext cx="338437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PROGRESIÓN GRUPAL</a:t>
            </a:r>
            <a:endParaRPr lang="es-ES" b="1" dirty="0"/>
          </a:p>
        </p:txBody>
      </p:sp>
      <p:sp>
        <p:nvSpPr>
          <p:cNvPr id="8" name="Rectángulo 7"/>
          <p:cNvSpPr/>
          <p:nvPr/>
        </p:nvSpPr>
        <p:spPr>
          <a:xfrm>
            <a:off x="8141322" y="2383863"/>
            <a:ext cx="2642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Seisenas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473440" y="3692434"/>
            <a:ext cx="2214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Buenas notas</a:t>
            </a:r>
          </a:p>
          <a:p>
            <a:r>
              <a:rPr lang="es-ES" i="1" dirty="0" smtClean="0"/>
              <a:t>Buenas acciones</a:t>
            </a:r>
          </a:p>
          <a:p>
            <a:endParaRPr lang="es-ES" i="1" dirty="0"/>
          </a:p>
          <a:p>
            <a:r>
              <a:rPr lang="es-ES" i="1" dirty="0" smtClean="0"/>
              <a:t>Malas notas</a:t>
            </a:r>
          </a:p>
          <a:p>
            <a:r>
              <a:rPr lang="es-ES" i="1" dirty="0" smtClean="0"/>
              <a:t>Malas acciones</a:t>
            </a:r>
          </a:p>
          <a:p>
            <a:endParaRPr lang="es-ES" dirty="0"/>
          </a:p>
        </p:txBody>
      </p:sp>
      <p:sp>
        <p:nvSpPr>
          <p:cNvPr id="3" name="Más 2"/>
          <p:cNvSpPr/>
          <p:nvPr/>
        </p:nvSpPr>
        <p:spPr>
          <a:xfrm>
            <a:off x="7794171" y="3762103"/>
            <a:ext cx="609600" cy="53993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enos 8"/>
          <p:cNvSpPr/>
          <p:nvPr/>
        </p:nvSpPr>
        <p:spPr>
          <a:xfrm>
            <a:off x="7863840" y="4676502"/>
            <a:ext cx="470262" cy="29609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 descr="Resultado de imagen de harry potter ca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25" y="1021287"/>
            <a:ext cx="3063966" cy="15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878537" y="1021287"/>
            <a:ext cx="5382926" cy="5375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SISTEMA DE PUNTOS GRUPAL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40673" y="568468"/>
            <a:ext cx="46311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solidFill>
                  <a:srgbClr val="C00000"/>
                </a:solidFill>
              </a:rPr>
              <a:t>GAMIFICACIÓN</a:t>
            </a: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23554" name="Picture 2" descr="Resultado de imagen de CLASH OF CLAN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8" y="1854638"/>
            <a:ext cx="2116183" cy="15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374" y="2055399"/>
            <a:ext cx="2080804" cy="1996327"/>
          </a:xfrm>
          <a:prstGeom prst="rect">
            <a:avLst/>
          </a:prstGeom>
        </p:spPr>
      </p:pic>
      <p:pic>
        <p:nvPicPr>
          <p:cNvPr id="23556" name="Picture 4" descr="Resultado de imagen de MINECRAFT EDU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46" y="2055399"/>
            <a:ext cx="2910477" cy="16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Resultado de imagen de SALFUMAN THE WIZAR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50" y="4330400"/>
            <a:ext cx="32480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Resultado de imagen de class doj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05" y="4441707"/>
            <a:ext cx="1725930" cy="17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Resultado de imagen de classCRAFT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46" y="4801480"/>
            <a:ext cx="2420775" cy="13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6659765" y="568468"/>
            <a:ext cx="46311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solidFill>
                  <a:srgbClr val="C00000"/>
                </a:solidFill>
              </a:rPr>
              <a:t>INDIGNIAS DIGITALES</a:t>
            </a: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5" name="Imagen 4">
            <a:hlinkClick r:id="rId14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56" y="2619242"/>
            <a:ext cx="2256766" cy="13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64325" y="6960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 dirty="0" smtClean="0">
                <a:solidFill>
                  <a:srgbClr val="C00000"/>
                </a:solidFill>
              </a:rPr>
              <a:t>Actividades voluntarias</a:t>
            </a:r>
            <a:endParaRPr lang="es-ES" sz="6600" b="1" dirty="0">
              <a:solidFill>
                <a:srgbClr val="C00000"/>
              </a:solidFill>
            </a:endParaRPr>
          </a:p>
        </p:txBody>
      </p:sp>
      <p:pic>
        <p:nvPicPr>
          <p:cNvPr id="21506" name="Picture 2" descr="Resultado de imagen de club de matema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9" y="4006838"/>
            <a:ext cx="4188594" cy="14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esultado de imagen de club de lec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81" y="3755118"/>
            <a:ext cx="2771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PROGRAMAS DE RADIO</a:t>
            </a:r>
            <a:endParaRPr lang="es-ES" b="1" u="sng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98640" y="1628800"/>
            <a:ext cx="3513584" cy="901080"/>
          </a:xfrm>
        </p:spPr>
        <p:txBody>
          <a:bodyPr/>
          <a:lstStyle/>
          <a:p>
            <a:pPr marL="0" lvl="1" indent="0">
              <a:spcBef>
                <a:spcPts val="580"/>
              </a:spcBef>
              <a:buClr>
                <a:schemeClr val="accent1"/>
              </a:buClr>
              <a:buNone/>
            </a:pPr>
            <a:r>
              <a:rPr lang="es-ES" sz="2800" dirty="0">
                <a:sym typeface="Wingdings" pitchFamily="2" charset="2"/>
              </a:rPr>
              <a:t>EXPRESIÓN ORAL</a:t>
            </a:r>
          </a:p>
          <a:p>
            <a:endParaRPr lang="es-ES" dirty="0"/>
          </a:p>
        </p:txBody>
      </p:sp>
      <p:sp>
        <p:nvSpPr>
          <p:cNvPr id="6" name="AutoShape 4" descr="data:image/jpeg;base64,/9j/4AAQSkZJRgABAQAAAQABAAD/2wCEAAkGBxMTEhQSExMVFRUUFRoUFhYXFhcYFhQWFBYXFxUXFxccHCggGBwmHBgYITEhJSkrLjIuGiAzODMuNygtLisBCgoKDg0OGxAQGy0kICIvMSw3Ny03LDctNCwsLCw3Li0vLDcsKyw3LCwvLC80NS0wLCwsLSwsLDQsLDAvNDQsL//AABEIAMkA+wMBIgACEQEDEQH/xAAcAAEAAgIDAQAAAAAAAAAAAAAABgcEBQIDCAH/xABHEAABAwIDBAcFBQQJAwUBAAABAAIDBBEFEiEGMUFRBxMiYXGBkTJCUqGxFCNicoIzU6LBFRYkQ3OSstHwk8LTNGOUo+EI/8QAGgEBAAIDAQAAAAAAAAAAAAAAAAMFAgQGAf/EACsRAQACAgEDAgQGAwAAAAAAAAABAgMRBBIhMRNBBYHB8SIyUXGh8BRhkf/aAAwDAQACEQMRAD8AvFERAREQEREBERAREQERdNXVMiYXyPaxjdS5zg1o8SdEHcirvHelqmjJZTRyVT+bexHf8xFz5Nt3qGYlt9jM1y11PRs4HKC4Dvc8kX7wAgvdF5tIrKjtPxSqlvwgMr299mxAj5L63ZmQ/wB5ip7xT1f/AI0HpFF5wZhNTFrHXYjDb94yqjHq5oC2OGbV4xH+yroato914Y8+ZbZ3zQX8iq3CelpwIbXUjozuL4jmb45HageZVg4NjtPVNzQStkHEA2c38zTq3zCDYriWD/hK5Ig4dWO/1KdWP+ErmiDh1Y7/AFP+6+lg3fzK5Ig4CMd/qU6od/qVzRBxy8NfUr4Yx3+p/wB1zRBw6sd/qVyDf+XX1EBERAREQEREBERARFUW3e30tTL/AEdhmZ7nEsfJH7TyPaZEdzWjjJcDvA1QSPbLpHhpS6GACacaHX7uI/jcN5/CPMhV7T4fiOLvErg+Vt9HvPV0zPyaa8rsa481NNjOiyKENkrMs0uhEQ1gjPeD+1P5hbkNLqwaqqjhZmkeyNg4uIa0chr9EFf4T0WxsH9onc/8EI6pmvAv1kJHMFvgpHRbL0cJBjpog4C2dzc8mnOR93H1XY7aB0ulLTSzD9477mHyc/V36WldZoMQk9ueCnHKKMyu/wA8hAv+lBtQu6NaT+qZd+0rax/hK2NvpGwfVfP6kU/GSr8ftlQPo9BJGrAxPBqecffQRS/nja4jwJGi1P8AU1o/Z1lfH4VLn28pA4HzC4f0LiMf7LERKPhqqdjvLPEYz52KDU4vsHTm5idJCd9sxkjP6JL2Hc0tUFxHZmqpXCRgLi3US0+YOHeY75h4NLlY1TilfEP7TQ9Y0b5KN/Wi3MwvDZPJuZYlNjVPUXEUgLm+1GbtlZ+eN1nN8wg0+yvSeW2jre029hO0attp94wb/Ea9x3q0qaobI1r2ODmOF2uaQQ4HcQRvVWY7s5DUXJGST940am24OG548deRCjuDY9V4NMGStMlM9xu0HsO5uiJ9iS2pad/o4BfKLDwjE4qmJk8Dw+N4u1w9CCOBBuCDqCFmICIiAiIgIiICIiAiIgIiICIiAiKPbebStw+ilqTYuAyRNPvyv0YPDeT3NKCD9MG2z2u/oykP3sg+/e06sa4aRg8CRqTwb46ZHRRhEVM24AMjh25LakD3R8LBy8yq2wqje3NNMS6eYmSRzt93HMR431Pf4BWtsbs1JNG19RdsJ1EW50w4F/EM/Dx46bwk78XknJZRtaWg2dUPv1TTxEYGsrvCze/gu2j2eia4Syl1RL+8ls7L+RnsxjwHmttGwNAa0AACwAFgANwA4LkgIiICIiAiIgLU45s3S1duvia5zfYkF2yx/klbZzfIrbIgrvEcErKO7ml1bTjfoPtcY8BZs48AHdzl0sFPWQEHLLE/Q9xHzY8HwIIVlKKbRbKkvdVUeWOoOsjDpFVAe7IPdfykAuNL3GiCtsHxCbAawNkLpMPqXau+A/HYaB7R7QHtNFxq2wvKN4cA5pBBFwQbgg6gg8Qq9dBDiFPJBKxzbnq5I3aSwSt115OBsQdxFiLgro6JcVlhdNg9Uby0nagdwkpza2XuFxbkHAe6UFloiICIiAiIgIiICIiAiIgIiICpfpNrvtmKR0g1ioGdbIODp5ACwHgbNykeLgrmkeACToALk8gN6oTYyF9a6WcXEmIVbyDxZE0k3/Q3PbvAHFBKdhtmBUyGolF4Y3Wa07pZGnW/NjT6nTgVai6KGkZFGyKMZWMaGtHID6nvXegIiICIiAiIgIiICIiAiIgjW1GEODvttO287G2kjGn2mEaln+I25LDzu3c4kQjbqURfYsbpzm+zvaJC3+8pZjYg+BcQBwLzyVuKEY/go/tNHa0NdFK6LdaOci8rR+YkSgcxL3IJpDKHNDmm7XAOBG4gi4IXNQrodxQz4TTZvahBp3Dl1JytB/RkU1QEREBERAREQEREBERAREQaDb+rMWG1sgNiKaQA8nOYWtPqQop0K4YG0sctvZhaxvcZfvpT55o/QrbdMj7YNWflYPWaMFZPRXBkwqjvvdCHn9Wrf4bDyQStERARFqdo9o6ahi62pkDBua3e955MYNXH5DjZBtlhYni0FO3NPNHE3gZHtbfuFzqfBUltR0s1c9xTN+zRcD2XTvH5tzPBoJHxKuW1jnOdJIXSSO997i53m513H1UlcVreGFrxHl6MrOlHDWEhsr5SP3cT7eTnANPqtcemCj4QVR/TF/5FUmEwCVmYCxBsR3rZswnuWExMTqWUTExuFoQ9LeHnV4njA3l0YI/gc4rfYPtrh9SQIauJzjuYXZHn9D7O+SojFaEMjcSDu5d9lEH0vcpsWCb12iyZopOnsVF5c2d24xCiIEU5cwf3Ut5I7cgCbs/SQrm2J6UKWtLYZB9nqDoGON2SH/236XP4TY8rrG+G1WVclbeE9REUSQWr2jgLoS9ou+Eidlt5MepaPzNzM8HlbRCgrLoZlDZcWphuirnSN/LKXBp8CIwrNVSdDlxiWMsPuSsj8eqfNGD52urbQEREBERAREQEREBERAREQQTpsqgzCZ2EEmZ0cTQPizh/0YStn0YVIkwqiI92FsZ/NFeNw9WlRjphqg+WlpT7LQ+pd3uA6qMej5D5BbDoan/stRDwhqnhv5ZGMl/1Pcgn6ItJtjtHHQUz53jM72Y476ySG+Vo9CSeABPBBr9vdtY8PjsAJKiQExxX0tuzvI3MB8ydBxI89YhWVFXNJPUPdJNrqfYDW7mMaNA0Xvb/AHWfOZaqZ887y98hu/gN1gAODQNAOVlnGOKmZmsMx0A3k8ydb25lSY43Oo7ywtOo3LV0mRjWXYe34bho4m28bysjGNnyyz42OLCMziNQ3j5C3ks7CsONTKS1rpGRZcrbtY0a7rWIt2ToO66ysfqw45Yw5rblr7jLmc11zcbrgm9xz1Vjhwz6kRX5tLNlj05mfk5bE0JcD2TYE3OY2uctgG7r2vqVLammZEwveQ1oHH6DmVHti8UZA5zZbhjxe+pyuHcBx3ei69p6oTVDnNsWt7DCOIbx8ySfRSW+H3yciYntXztDHOpjwRMd58aYmKVpnuyGI6jU6lxFx7o0Gtua0VVhrmHK9habXs4EGx3GxW6opnxPD4zlcOP8rHeuNfM+V2eRxc7dc8ByA4BWNeJ0fhrEdP8AO1fbl9cbtPf+EZlpV9w/CetcQQbAXP8AJbp1LqA7s3Iubbgba28CptJgbYIiyIDNlLhci7nW3laHO1jjUeZb3Cmck7nxDK2F27dCW01Y8uj9lkzjd0Z3BspO9v4jqOOmotgLzTTNb1e4l5c7PZpN3E77gWA3KyuizapxtQzk3AvTudvLQLmI97RcjuBHAXp70mszErWl4tG4WYiLAx+u6ilqJ9/UwyS/9NjnfyWDNVXRJijTjOLNsf7RJJLG7S2SGd7SPEiVp8irkXn3YWYU1TQTcS5kEnEuFS0Rn/7Cx36V6CQEREBERAREQEREBERAXXPO1gzPc1o5uIA9SuxVXtAXVuMiN2tPh8eZrPddUODe2RxLc1hyLDzQd/S3RCpjhlpfvKiJ5ZlaQM0Mg7YubDRzWEa8+awuj/afD8NpCyrqmMqZZXyzMyyPdG7RjWWa07mNb3HUgkWKk4olTO2WHCWuqZANHSaeDQGj6ILswXpJw2qlEMNQS9xAbmjkYCTubdzQLngFWPSXjZra10bT9zTkxMtuLwbSv9RlB5NvxUEpoOqkeNxLQR430K3+FU90Gxweg3C2n0/3XZjOycsjuti7dwAWEgEAD3SbC3ct7huH3y8LEH0W/oatnWmJwc3sghz25WPNyC1pO86buPC4U2G96W6qosta2jps0/RxhjmwOkcAGyODmnS9gCCSeV93nzW22m2X62ECBjWva8yWtbPmHaHcTYanlwUkoaBsbGsjaAGizRc2HjxPFRDHsXmimyyuMlOHAhrXRtMw3g3a24YHAjjuA13rb4/qZuRN8fafLWz9GLB038eEFZGu0MWTV9WXkxNc1h3Ncblvdfj4rrAXWUjcbcpe3fTryrLwfD+umZHmyAkkvPuhoLifQLosvhal6TNZiJ08peItEzG292lwt0kUNU1oGZrYi0ZbkjRjgBxcOGpGm8LLjwOqEJGVrXyMySdY+9+07taA3OUgDX6BbnYB0cjHGzzLFZpzPLmhrhpkbubuItwtv1W+rpWNIDnAFzgwAne5wJDfEgLmOXyL0n0Nfln7fJ03FwUvHrb/ADR9/mr6LAupjymxd7xF7HtOIsOFrqPV0To3iRhLXscHNcN7XNNwR5hWXiMG9QDFauJzi1puQ/q93vD+SrJ6rzNljHTSIqspvSLRx0kNTUSdWZAQ5jWue5rmHLJ2WgkNDtxO8WWLL0l4NUxvhfVtyysdG4PjlYC14LXC7mAbiqPx6OzXN+Kw+axxgmm5YM056OsEeK2J9RrS0+d8U1wWTujOSB2W5cBYmQXA1a1XlT1sbzZkjXEC5AcCQOZG8KDYDBmpaY8oImnxZG1p+YK0e3NLJAIK+DSaklBuPfik7L43c2k5fU80FuoumjqWyRskbq2RrXt8HAEfIruQEREBERAREQEREBV3sVD1lVXycTID/nfKf+0KbY3VOjgkez27ZWX3Z3kMZfuzEKF9FLv/AFRJuc0YJ526xBMmUioimkEjWyHe8B3rqvQfWBecaJ+WNjfhaB6CyDW42wCoj/ELfNSPBYNyjWPyduF3I/8A6ppgbNyCV4VT7ltm4K15JdY3e12rQbBjC0NF9N5cdQfaPcRq4sUgh0klY11s2UnW3gvmL7ZMbS9bSkPJeIrlrgIyWl1yCBc2GnD6KfDhy2mOiPP/ABDly46xPVPhqtsdp73packMH7R+Z2dzrklodfdzvrw0soo6RzjmcS5x3kkkm2g1Kx8xJLibkkkk7yTqSV3NXXcXj0w1itXK8rPbLbcuxq5L4F9W40pFstm52MqoXvdla14JdyA/5Za1SHYvBftFQ3OwuiYCX8G7uyCe820UPJtWuK038alNxq2tlrFfO4SzarGDIzqaP7179JDEM+SMgg3cNGuO7Xv3aKHtZNAGtniysluJetIAkDSHDK4doPaL2PpyVuuFty0G02BR1TA15cC25aWncTzG47guW4/Mx0iMc11X3nzP08Onz8W95m8W3b2jxH1QCDam0DQXAubKGEyElxicbhwtxA015LW4js7Skdl1ydQ4SXO6+nDdr5reu2EAjIMxElz2m+yWncC3Q/NaWDZ77PJd0occrrNAI10BO/Ww+qyz3wd5w21Pz7vMNc3aMtd/REMZjtNEy5OoFzqTrvPopCIwtDjRvWxjkAf9RW2+0KrWK1ujtvWULTyklZ5NlcAsnbOhBop9NzQfR7SujordbD234zTn1netxte8fYan/Bd9EHHYeS9DT/hZk8mOLR8gt6oV0X1bjA6NxuB24+5r3Pa5vfZzHH9amqAiIgIiICIiAiIgwMZtkYDu66K/lI0j5gKtuj+syPrW8psv+V0gVh7TROdTuDPaD4yPKVhPyuqo2Up5BX4nT27bJWPI7nmR1/4m+qCwnYp3qksbd1dRLH8Lz6HUfIq3GYNOfdVRdKUJgxGRp96OF/rE1jv4mOQaPFpswb+b6qZbCVmdmU+4co11y8L/AEVcz1F7eI+q2FBUOY7MxxaRxBsVPgx+puqHNfo1ZLpMNlnq5hYNIc5znOuGtY3cSbHhZc8MDXsMXWObmPWG7bx5mNfYuy9ptgT2rHfqNLr7hG1soDmTjro3izmk5SBuNi23DgsrEsLL5z9mi+6eWiPLq05g0b76do68rq+wWtH4L9o12n27f39PZTZq1n8VO/fvHv3Y0mHyMa1zmnK6+U6G4bvNt43cbLg1b1+w9YLZWNfrY5XAWOnxWuNd45FaWpgdG8seMrm6EKxwZ6X/AC2if2V2fDenmsx+76Cvq6wV9zLa21Jh2K69maFkNLExmoLQ8n4nPAcT8/QBUiXK88FrY5YI5IvYLQAPhy9ktPgRZUnxybenSI8b+31XPwWsddpnzplSFYk5WRI5YNQ9c06Jr6wqC7ZaMEgNjE4PBtfTc8eBaT6KZ1siiGOSAgg7iCD5rKs6nby0bjSssTqAawuBuLaHuytXf9rWhrHBkzmg6NuATvsHED6Li6pJFhqToBzJ3LyXsPQWyNR1VJCz8GfzkOf/ALl37UYlejqBf+6d9F3T4FK02aOyAGjwaAB9FG9t45IaGoe8EDIG375HtYPm5eCR9GgH2emPF0EpP/yNPqVN1B+jKjkZDCXiw+yQuaP8bM835HRThAREQEREBERAREQdVVFnY5m7M0i/K43qqcAr2t2mmO77XSWLeUsQYHDxAhf6lW2qp6SsGFHXUeNRkhrKhkdS33WskBY6UHh2eyeZIPO4WsvP3/8ARtJkrKafhLAY/OJ5P0kCuKXHwOKrPpxtU0LJm2LqaYEniI5hkd/GIvVBRvXLeQu1UeC3bbgB3AgKfj26boc9eqjd0z1YPRlRkyunvZrAWAfE5418gP5KsqaVTvo+x3qpOodbLKdHbiH2sATxBtbx8Vb5r2nBaK/2PdV4qVjNE2XNDIsfFMIppwTNG0nLbPue0dzt+ix6eoWdHKqOl7UndZ0uLVi0amNqWxKhkgeWva4akNJBAeAd45rFzq9KiKOQZZGNeOTmhw9Cqh25pIIKksgOmW723uI3km7QeGljbhddNwviXrz0TGp/hz3L+HejHXE9mpMi3ez+181I1zG2ex1yGuvZrviFtfEcVGDKut0q3ssUyV6bxuGpi6sduqs6lMqrpEq3OaRka0EEta32wN4Jdci/cpxhOKOnp2TOZkLwTlvewzEA37wL+ao6SVWJsPi7n0pa836p2Rp/DlBA8rkeFlSfEsGOuOJpWI1K44GXJa8xeZlIMRqNCoVjFZfduWyxrENNOY9Li/yVe7QT5WiOLTO4387l2veSqaI2tZlEMTm+8cef89f5rP2NpzPX0kNr56iIEfhD2l58mglanEPbKm3QnTA4j17vZponyX4Zn2iYL8/vCf0nksXr1Iq06fak/wBHxwD2qipjj8hmdf1DfVSmPaEc1BtrqP8ApfFaOjzObFTROqpnN/G9rWtHJxytseAcSEFj7Plrow9o7JAYz8kYyt+YcfAraLhBC1jWsaA1rQGtA3ANFgB5LmgIiICIiAiIgIiIC1+0GER1dNNTS+xMwsJ0u0n2XC/EGxHeAtgiDz3iOJz0v3FRpLD908/FlHYkHNr2AOB55hwKw6bHG1DnUsjgGVTTT3dua+T9i4/llEbr9yvHazY+lxBmWoYcwBDZGHLIy/J3EX1yuBF9bKI0vQfhzTd0lVJ3OkaB/AwH5oPNksZa4tcCHNJBB3gg2IKt3oT2abWSOlmjzwRxOjOYdl0krclgeYYX3tqLtV1UGylFDrHSwh28vMbXSOO8udIQXON+JK3DWgCwFgOAQeYNuNkpcNqOrdd0LyTDL8bfhdbQPHEcd45DU09SRYg2I1BG8Fep8cwaGrhdBOwPjfw4gjc5p3tcOBC887c9H9ThzjILzU19JQNWDgJgPZP4vZPcTZWHH5PtLSz8ffeEy2Hx+SWN3WuzFjgA7cSLX14X71MoKxUxsRiGUSDvafqpxBjAG9wGl9/Ab1q59epOmxh30RtNZ8SbGx0jzZrGlxPcFRMlQSSSSSTckm5JO8k8V2bQ7QOqJXEPf1ega0nQAAa5d2/Vakzq44OP0azMz3nSt5d/VtER4hnOlXU+VYjp10vnW5bNDXrhZUkymuz8rYqVuU3Mnbce86W8gAFXEk6lOy8U1QxkEDHSP10G5ozHVxOjW950VVz8vVTX+1hxMfTbbZVlW6RwYwFznENa0alzjoABzUh2j6OXQ4X1ti+qjeJpMvaIiylrom23huYPJG8tPcpxsRsQyiHWyESVJFi/3Ywd7Y7/ADdvPcNFL1VN94hqX3c496nOzNYKOiab2kq5DKddRDBmjjuOGaR03/TC9LV2C0037anhkv8AHGx31Ch+NdEOG1Di+00RtYdVJZrQNwa1wcGgcgAEFYU21Fzq6wAJcfhaBdx9OHHcrb6NMAfDHLVTty1FY4SOad8UTBlgiPeG7+824Lq2W6LKCik61okmkBBa6ZwcGEaghrWtbcEXBIJBsQpwgIiICIiAiIgIiICIiAiIgIvl18LkHJF1mULrdVAIMhfHNBFiLg6Ec1hPxFoWPJjbAgjGNdF1K9zpKU/Znu3taLwuP+Hpk/SQNdxVabWbEYtHcdR10Q1vBaQ6fgsJL+AV0ybTRjisaTbKEcVnW81nbG1YmNPMdUHxHLKx8bvhe0sPo4Arq+0969Lz7bU5FnAOHIgEfNa2TH8NcbupqcnmYYyf9K2I5c/oh/x6vPBqRzW7wrZOvqSBDSTOB95zCxn+d9m/NXtSbW0bP2ccbPysa36BZ7NtYTxXluVafDKMFYV7s10IvJD66cNG/qoNSe50rhp3gA9xVuYFgdPRx9VTRNiZvOUauO7M9x1ee8kla6PaqI8VlR48wrXte1vKWKxHhuEWvZibSu9tYCsXrJRdQmC5B6Dmi+XX1AREQEREBERAREQEREBERB8svhauSIOsxBdbqUFZCIMJ+HNKx5MFYVtUQaCTZmM8FjP2OhPBShEERdsLAeC6/wCoMHJTJEEPbsHByXczYuEcFKkQR6PZaIcFkx4CwcFuEQa9mGNC720gCyUQdQhC5hi5Ig+WX1EQEREBERAREQ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6" descr="data:image/jpeg;base64,/9j/4AAQSkZJRgABAQAAAQABAAD/2wCEAAkGBxMTEhQSExMVFRUUFRoUFhYXFhcYFhQWFBYXFxUXFxccHCggGBwmHBgYITEhJSkrLjIuGiAzODMuNygtLisBCgoKDg0OGxAQGy0kICIvMSw3Ny03LDctNCwsLCw3Li0vLDcsKyw3LCwvLC80NS0wLCwsLSwsLDQsLDAvNDQsL//AABEIAMkA+wMBIgACEQEDEQH/xAAcAAEAAgIDAQAAAAAAAAAAAAAABgcEBQIDCAH/xABHEAABAwIDBAcFBQQJAwUBAAABAAIDBBEFEiEGMUFRBxMiYXGBkTJCUqGxFCNicoIzU6LBFRYkQ3OSstHwk8LTNGOUo+EI/8QAGgEBAAIDAQAAAAAAAAAAAAAAAAMFAgQGAf/EACsRAQACAgEDAgQGAwAAAAAAAAABAgMRBBIhMRNBBYHB8SIyUXGh8BRhkf/aAAwDAQACEQMRAD8AvFERAREQEREBERAREQERdNXVMiYXyPaxjdS5zg1o8SdEHcirvHelqmjJZTRyVT+bexHf8xFz5Nt3qGYlt9jM1y11PRs4HKC4Dvc8kX7wAgvdF5tIrKjtPxSqlvwgMr299mxAj5L63ZmQ/wB5ip7xT1f/AI0HpFF5wZhNTFrHXYjDb94yqjHq5oC2OGbV4xH+yroato914Y8+ZbZ3zQX8iq3CelpwIbXUjozuL4jmb45HageZVg4NjtPVNzQStkHEA2c38zTq3zCDYriWD/hK5Ig4dWO/1KdWP+ErmiDh1Y7/AFP+6+lg3fzK5Ig4CMd/qU6od/qVzRBxy8NfUr4Yx3+p/wB1zRBw6sd/qVyDf+XX1EBERAREQEREBERARFUW3e30tTL/AEdhmZ7nEsfJH7TyPaZEdzWjjJcDvA1QSPbLpHhpS6GACacaHX7uI/jcN5/CPMhV7T4fiOLvErg+Vt9HvPV0zPyaa8rsa481NNjOiyKENkrMs0uhEQ1gjPeD+1P5hbkNLqwaqqjhZmkeyNg4uIa0chr9EFf4T0WxsH9onc/8EI6pmvAv1kJHMFvgpHRbL0cJBjpog4C2dzc8mnOR93H1XY7aB0ulLTSzD9477mHyc/V36WldZoMQk9ueCnHKKMyu/wA8hAv+lBtQu6NaT+qZd+0rax/hK2NvpGwfVfP6kU/GSr8ftlQPo9BJGrAxPBqecffQRS/nja4jwJGi1P8AU1o/Z1lfH4VLn28pA4HzC4f0LiMf7LERKPhqqdjvLPEYz52KDU4vsHTm5idJCd9sxkjP6JL2Hc0tUFxHZmqpXCRgLi3US0+YOHeY75h4NLlY1TilfEP7TQ9Y0b5KN/Wi3MwvDZPJuZYlNjVPUXEUgLm+1GbtlZ+eN1nN8wg0+yvSeW2jre029hO0attp94wb/Ea9x3q0qaobI1r2ODmOF2uaQQ4HcQRvVWY7s5DUXJGST940am24OG548deRCjuDY9V4NMGStMlM9xu0HsO5uiJ9iS2pad/o4BfKLDwjE4qmJk8Dw+N4u1w9CCOBBuCDqCFmICIiAiIgIiICIiAiIgIiICIiAiKPbebStw+ilqTYuAyRNPvyv0YPDeT3NKCD9MG2z2u/oykP3sg+/e06sa4aRg8CRqTwb46ZHRRhEVM24AMjh25LakD3R8LBy8yq2wqje3NNMS6eYmSRzt93HMR431Pf4BWtsbs1JNG19RdsJ1EW50w4F/EM/Dx46bwk78XknJZRtaWg2dUPv1TTxEYGsrvCze/gu2j2eia4Syl1RL+8ls7L+RnsxjwHmttGwNAa0AACwAFgANwA4LkgIiICIiAiIgLU45s3S1duvia5zfYkF2yx/klbZzfIrbIgrvEcErKO7ml1bTjfoPtcY8BZs48AHdzl0sFPWQEHLLE/Q9xHzY8HwIIVlKKbRbKkvdVUeWOoOsjDpFVAe7IPdfykAuNL3GiCtsHxCbAawNkLpMPqXau+A/HYaB7R7QHtNFxq2wvKN4cA5pBBFwQbgg6gg8Qq9dBDiFPJBKxzbnq5I3aSwSt115OBsQdxFiLgro6JcVlhdNg9Uby0nagdwkpza2XuFxbkHAe6UFloiICIiAiIgIiICIiAiIgIiICpfpNrvtmKR0g1ioGdbIODp5ACwHgbNykeLgrmkeACToALk8gN6oTYyF9a6WcXEmIVbyDxZE0k3/Q3PbvAHFBKdhtmBUyGolF4Y3Wa07pZGnW/NjT6nTgVai6KGkZFGyKMZWMaGtHID6nvXegIiICIiAiIgIiICIiAiIgjW1GEODvttO287G2kjGn2mEaln+I25LDzu3c4kQjbqURfYsbpzm+zvaJC3+8pZjYg+BcQBwLzyVuKEY/go/tNHa0NdFK6LdaOci8rR+YkSgcxL3IJpDKHNDmm7XAOBG4gi4IXNQrodxQz4TTZvahBp3Dl1JytB/RkU1QEREBERAREQEREBERAREQaDb+rMWG1sgNiKaQA8nOYWtPqQop0K4YG0sctvZhaxvcZfvpT55o/QrbdMj7YNWflYPWaMFZPRXBkwqjvvdCHn9Wrf4bDyQStERARFqdo9o6ahi62pkDBua3e955MYNXH5DjZBtlhYni0FO3NPNHE3gZHtbfuFzqfBUltR0s1c9xTN+zRcD2XTvH5tzPBoJHxKuW1jnOdJIXSSO997i53m513H1UlcVreGFrxHl6MrOlHDWEhsr5SP3cT7eTnANPqtcemCj4QVR/TF/5FUmEwCVmYCxBsR3rZswnuWExMTqWUTExuFoQ9LeHnV4njA3l0YI/gc4rfYPtrh9SQIauJzjuYXZHn9D7O+SojFaEMjcSDu5d9lEH0vcpsWCb12iyZopOnsVF5c2d24xCiIEU5cwf3Ut5I7cgCbs/SQrm2J6UKWtLYZB9nqDoGON2SH/236XP4TY8rrG+G1WVclbeE9REUSQWr2jgLoS9ou+Eidlt5MepaPzNzM8HlbRCgrLoZlDZcWphuirnSN/LKXBp8CIwrNVSdDlxiWMsPuSsj8eqfNGD52urbQEREBERAREQEREBERAREQQTpsqgzCZ2EEmZ0cTQPizh/0YStn0YVIkwqiI92FsZ/NFeNw9WlRjphqg+WlpT7LQ+pd3uA6qMej5D5BbDoan/stRDwhqnhv5ZGMl/1Pcgn6ItJtjtHHQUz53jM72Y476ySG+Vo9CSeABPBBr9vdtY8PjsAJKiQExxX0tuzvI3MB8ydBxI89YhWVFXNJPUPdJNrqfYDW7mMaNA0Xvb/AHWfOZaqZ887y98hu/gN1gAODQNAOVlnGOKmZmsMx0A3k8ydb25lSY43Oo7ywtOo3LV0mRjWXYe34bho4m28bysjGNnyyz42OLCMziNQ3j5C3ks7CsONTKS1rpGRZcrbtY0a7rWIt2ToO66ysfqw45Yw5rblr7jLmc11zcbrgm9xz1Vjhwz6kRX5tLNlj05mfk5bE0JcD2TYE3OY2uctgG7r2vqVLammZEwveQ1oHH6DmVHti8UZA5zZbhjxe+pyuHcBx3ei69p6oTVDnNsWt7DCOIbx8ySfRSW+H3yciYntXztDHOpjwRMd58aYmKVpnuyGI6jU6lxFx7o0Gtua0VVhrmHK9habXs4EGx3GxW6opnxPD4zlcOP8rHeuNfM+V2eRxc7dc8ByA4BWNeJ0fhrEdP8AO1fbl9cbtPf+EZlpV9w/CetcQQbAXP8AJbp1LqA7s3Iubbgba28CptJgbYIiyIDNlLhci7nW3laHO1jjUeZb3Cmck7nxDK2F27dCW01Y8uj9lkzjd0Z3BspO9v4jqOOmotgLzTTNb1e4l5c7PZpN3E77gWA3KyuizapxtQzk3AvTudvLQLmI97RcjuBHAXp70mszErWl4tG4WYiLAx+u6ilqJ9/UwyS/9NjnfyWDNVXRJijTjOLNsf7RJJLG7S2SGd7SPEiVp8irkXn3YWYU1TQTcS5kEnEuFS0Rn/7Cx36V6CQEREBERAREQEREBERAXXPO1gzPc1o5uIA9SuxVXtAXVuMiN2tPh8eZrPddUODe2RxLc1hyLDzQd/S3RCpjhlpfvKiJ5ZlaQM0Mg7YubDRzWEa8+awuj/afD8NpCyrqmMqZZXyzMyyPdG7RjWWa07mNb3HUgkWKk4olTO2WHCWuqZANHSaeDQGj6ILswXpJw2qlEMNQS9xAbmjkYCTubdzQLngFWPSXjZra10bT9zTkxMtuLwbSv9RlB5NvxUEpoOqkeNxLQR430K3+FU90Gxweg3C2n0/3XZjOycsjuti7dwAWEgEAD3SbC3ct7huH3y8LEH0W/oatnWmJwc3sghz25WPNyC1pO86buPC4U2G96W6qosta2jps0/RxhjmwOkcAGyODmnS9gCCSeV93nzW22m2X62ECBjWva8yWtbPmHaHcTYanlwUkoaBsbGsjaAGizRc2HjxPFRDHsXmimyyuMlOHAhrXRtMw3g3a24YHAjjuA13rb4/qZuRN8fafLWz9GLB038eEFZGu0MWTV9WXkxNc1h3Ncblvdfj4rrAXWUjcbcpe3fTryrLwfD+umZHmyAkkvPuhoLifQLosvhal6TNZiJ08peItEzG292lwt0kUNU1oGZrYi0ZbkjRjgBxcOGpGm8LLjwOqEJGVrXyMySdY+9+07taA3OUgDX6BbnYB0cjHGzzLFZpzPLmhrhpkbubuItwtv1W+rpWNIDnAFzgwAne5wJDfEgLmOXyL0n0Nfln7fJ03FwUvHrb/ADR9/mr6LAupjymxd7xF7HtOIsOFrqPV0To3iRhLXscHNcN7XNNwR5hWXiMG9QDFauJzi1puQ/q93vD+SrJ6rzNljHTSIqspvSLRx0kNTUSdWZAQ5jWue5rmHLJ2WgkNDtxO8WWLL0l4NUxvhfVtyysdG4PjlYC14LXC7mAbiqPx6OzXN+Kw+axxgmm5YM056OsEeK2J9RrS0+d8U1wWTujOSB2W5cBYmQXA1a1XlT1sbzZkjXEC5AcCQOZG8KDYDBmpaY8oImnxZG1p+YK0e3NLJAIK+DSaklBuPfik7L43c2k5fU80FuoumjqWyRskbq2RrXt8HAEfIruQEREBERAREQEREBV3sVD1lVXycTID/nfKf+0KbY3VOjgkez27ZWX3Z3kMZfuzEKF9FLv/AFRJuc0YJ526xBMmUioimkEjWyHe8B3rqvQfWBecaJ+WNjfhaB6CyDW42wCoj/ELfNSPBYNyjWPyduF3I/8A6ppgbNyCV4VT7ltm4K15JdY3e12rQbBjC0NF9N5cdQfaPcRq4sUgh0klY11s2UnW3gvmL7ZMbS9bSkPJeIrlrgIyWl1yCBc2GnD6KfDhy2mOiPP/ABDly46xPVPhqtsdp73packMH7R+Z2dzrklodfdzvrw0soo6RzjmcS5x3kkkm2g1Kx8xJLibkkkk7yTqSV3NXXcXj0w1itXK8rPbLbcuxq5L4F9W40pFstm52MqoXvdla14JdyA/5Za1SHYvBftFQ3OwuiYCX8G7uyCe820UPJtWuK038alNxq2tlrFfO4SzarGDIzqaP7179JDEM+SMgg3cNGuO7Xv3aKHtZNAGtniysluJetIAkDSHDK4doPaL2PpyVuuFty0G02BR1TA15cC25aWncTzG47guW4/Mx0iMc11X3nzP08Onz8W95m8W3b2jxH1QCDam0DQXAubKGEyElxicbhwtxA015LW4js7Skdl1ydQ4SXO6+nDdr5reu2EAjIMxElz2m+yWncC3Q/NaWDZ77PJd0occrrNAI10BO/Ww+qyz3wd5w21Pz7vMNc3aMtd/REMZjtNEy5OoFzqTrvPopCIwtDjRvWxjkAf9RW2+0KrWK1ujtvWULTyklZ5NlcAsnbOhBop9NzQfR7SujordbD234zTn1netxte8fYan/Bd9EHHYeS9DT/hZk8mOLR8gt6oV0X1bjA6NxuB24+5r3Pa5vfZzHH9amqAiIgIiICIiAiIgwMZtkYDu66K/lI0j5gKtuj+syPrW8psv+V0gVh7TROdTuDPaD4yPKVhPyuqo2Up5BX4nT27bJWPI7nmR1/4m+qCwnYp3qksbd1dRLH8Lz6HUfIq3GYNOfdVRdKUJgxGRp96OF/rE1jv4mOQaPFpswb+b6qZbCVmdmU+4co11y8L/AEVcz1F7eI+q2FBUOY7MxxaRxBsVPgx+puqHNfo1ZLpMNlnq5hYNIc5znOuGtY3cSbHhZc8MDXsMXWObmPWG7bx5mNfYuy9ptgT2rHfqNLr7hG1soDmTjro3izmk5SBuNi23DgsrEsLL5z9mi+6eWiPLq05g0b76do68rq+wWtH4L9o12n27f39PZTZq1n8VO/fvHv3Y0mHyMa1zmnK6+U6G4bvNt43cbLg1b1+w9YLZWNfrY5XAWOnxWuNd45FaWpgdG8seMrm6EKxwZ6X/AC2if2V2fDenmsx+76Cvq6wV9zLa21Jh2K69maFkNLExmoLQ8n4nPAcT8/QBUiXK88FrY5YI5IvYLQAPhy9ktPgRZUnxybenSI8b+31XPwWsddpnzplSFYk5WRI5YNQ9c06Jr6wqC7ZaMEgNjE4PBtfTc8eBaT6KZ1siiGOSAgg7iCD5rKs6nby0bjSssTqAawuBuLaHuytXf9rWhrHBkzmg6NuATvsHED6Li6pJFhqToBzJ3LyXsPQWyNR1VJCz8GfzkOf/ALl37UYlejqBf+6d9F3T4FK02aOyAGjwaAB9FG9t45IaGoe8EDIG375HtYPm5eCR9GgH2emPF0EpP/yNPqVN1B+jKjkZDCXiw+yQuaP8bM835HRThAREQEREBERAREQdVVFnY5m7M0i/K43qqcAr2t2mmO77XSWLeUsQYHDxAhf6lW2qp6SsGFHXUeNRkhrKhkdS33WskBY6UHh2eyeZIPO4WsvP3/8ARtJkrKafhLAY/OJ5P0kCuKXHwOKrPpxtU0LJm2LqaYEniI5hkd/GIvVBRvXLeQu1UeC3bbgB3AgKfj26boc9eqjd0z1YPRlRkyunvZrAWAfE5418gP5KsqaVTvo+x3qpOodbLKdHbiH2sATxBtbx8Vb5r2nBaK/2PdV4qVjNE2XNDIsfFMIppwTNG0nLbPue0dzt+ix6eoWdHKqOl7UndZ0uLVi0amNqWxKhkgeWva4akNJBAeAd45rFzq9KiKOQZZGNeOTmhw9Cqh25pIIKksgOmW723uI3km7QeGljbhddNwviXrz0TGp/hz3L+HejHXE9mpMi3ez+181I1zG2ex1yGuvZrviFtfEcVGDKut0q3ssUyV6bxuGpi6sduqs6lMqrpEq3OaRka0EEta32wN4Jdci/cpxhOKOnp2TOZkLwTlvewzEA37wL+ao6SVWJsPi7n0pa836p2Rp/DlBA8rkeFlSfEsGOuOJpWI1K44GXJa8xeZlIMRqNCoVjFZfduWyxrENNOY9Li/yVe7QT5WiOLTO4387l2veSqaI2tZlEMTm+8cef89f5rP2NpzPX0kNr56iIEfhD2l58mglanEPbKm3QnTA4j17vZponyX4Zn2iYL8/vCf0nksXr1Iq06fak/wBHxwD2qipjj8hmdf1DfVSmPaEc1BtrqP8ApfFaOjzObFTROqpnN/G9rWtHJxytseAcSEFj7Plrow9o7JAYz8kYyt+YcfAraLhBC1jWsaA1rQGtA3ANFgB5LmgIiICIiAiIgIiIC1+0GER1dNNTS+xMwsJ0u0n2XC/EGxHeAtgiDz3iOJz0v3FRpLD908/FlHYkHNr2AOB55hwKw6bHG1DnUsjgGVTTT3dua+T9i4/llEbr9yvHazY+lxBmWoYcwBDZGHLIy/J3EX1yuBF9bKI0vQfhzTd0lVJ3OkaB/AwH5oPNksZa4tcCHNJBB3gg2IKt3oT2abWSOlmjzwRxOjOYdl0krclgeYYX3tqLtV1UGylFDrHSwh28vMbXSOO8udIQXON+JK3DWgCwFgOAQeYNuNkpcNqOrdd0LyTDL8bfhdbQPHEcd45DU09SRYg2I1BG8Fep8cwaGrhdBOwPjfw4gjc5p3tcOBC887c9H9ThzjILzU19JQNWDgJgPZP4vZPcTZWHH5PtLSz8ffeEy2Hx+SWN3WuzFjgA7cSLX14X71MoKxUxsRiGUSDvafqpxBjAG9wGl9/Ab1q59epOmxh30RtNZ8SbGx0jzZrGlxPcFRMlQSSSSSTckm5JO8k8V2bQ7QOqJXEPf1ega0nQAAa5d2/Vakzq44OP0azMz3nSt5d/VtER4hnOlXU+VYjp10vnW5bNDXrhZUkymuz8rYqVuU3Mnbce86W8gAFXEk6lOy8U1QxkEDHSP10G5ozHVxOjW950VVz8vVTX+1hxMfTbbZVlW6RwYwFznENa0alzjoABzUh2j6OXQ4X1ti+qjeJpMvaIiylrom23huYPJG8tPcpxsRsQyiHWyESVJFi/3Ywd7Y7/ADdvPcNFL1VN94hqX3c496nOzNYKOiab2kq5DKddRDBmjjuOGaR03/TC9LV2C0037anhkv8AHGx31Ch+NdEOG1Di+00RtYdVJZrQNwa1wcGgcgAEFYU21Fzq6wAJcfhaBdx9OHHcrb6NMAfDHLVTty1FY4SOad8UTBlgiPeG7+824Lq2W6LKCik61okmkBBa6ZwcGEaghrWtbcEXBIJBsQpwgIiICIiAiIgIiICIiAiIgIvl18LkHJF1mULrdVAIMhfHNBFiLg6Ec1hPxFoWPJjbAgjGNdF1K9zpKU/Znu3taLwuP+Hpk/SQNdxVabWbEYtHcdR10Q1vBaQ6fgsJL+AV0ybTRjisaTbKEcVnW81nbG1YmNPMdUHxHLKx8bvhe0sPo4Arq+0969Lz7bU5FnAOHIgEfNa2TH8NcbupqcnmYYyf9K2I5c/oh/x6vPBqRzW7wrZOvqSBDSTOB95zCxn+d9m/NXtSbW0bP2ccbPysa36BZ7NtYTxXluVafDKMFYV7s10IvJD66cNG/qoNSe50rhp3gA9xVuYFgdPRx9VTRNiZvOUauO7M9x1ee8kla6PaqI8VlR48wrXte1vKWKxHhuEWvZibSu9tYCsXrJRdQmC5B6Dmi+XX1AREQEREBERAREQEREBERB8svhauSIOsxBdbqUFZCIMJ+HNKx5MFYVtUQaCTZmM8FjP2OhPBShEERdsLAeC6/wCoMHJTJEEPbsHByXczYuEcFKkQR6PZaIcFkx4CwcFuEQa9mGNC720gCyUQdQhC5hi5Ig+WX1EQEREBERAREQf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1512" name="Picture 8" descr="http://www.radiodeargentina.com/wp-content/uploads/2014/01/radio%25252Bon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541709"/>
            <a:ext cx="4464496" cy="35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 rot="18275558">
            <a:off x="2672035" y="3826153"/>
            <a:ext cx="238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 día a la semana</a:t>
            </a:r>
          </a:p>
        </p:txBody>
      </p:sp>
    </p:spTree>
    <p:extLst>
      <p:ext uri="{BB962C8B-B14F-4D97-AF65-F5344CB8AC3E}">
        <p14:creationId xmlns:p14="http://schemas.microsoft.com/office/powerpoint/2010/main" val="3797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24500" y="206492"/>
            <a:ext cx="7772400" cy="1143000"/>
          </a:xfrm>
        </p:spPr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PROGRAMAS DE TELEVISIÓN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70" y="4327281"/>
            <a:ext cx="3344441" cy="164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http://www.ediciona.com/portafolio/image/5/9/7/2/jungla_27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81" y="2120696"/>
            <a:ext cx="2759834" cy="24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6449036" y="1700809"/>
            <a:ext cx="5472998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Trabajos 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cooperativos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624288"/>
              </p:ext>
            </p:extLst>
          </p:nvPr>
        </p:nvGraphicFramePr>
        <p:xfrm>
          <a:off x="2855640" y="4610998"/>
          <a:ext cx="1728192" cy="1295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Presentación" r:id="rId7" imgW="4570378" imgH="3427462" progId="PowerPoint.Show.12">
                  <p:embed/>
                </p:oleObj>
              </mc:Choice>
              <mc:Fallback>
                <p:oleObj name="Presentación" r:id="rId7" imgW="4570378" imgH="342746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55640" y="4610998"/>
                        <a:ext cx="1728192" cy="1295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4 Rectángulo redondeado"/>
          <p:cNvSpPr/>
          <p:nvPr/>
        </p:nvSpPr>
        <p:spPr>
          <a:xfrm>
            <a:off x="5808617" y="2801174"/>
            <a:ext cx="6113417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Trabajos 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interdisciplinares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8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3592" y="332656"/>
            <a:ext cx="7772400" cy="1143000"/>
          </a:xfrm>
        </p:spPr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PERIÓDICO</a:t>
            </a:r>
            <a:endParaRPr lang="es-ES" b="1" u="sng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135560" y="2833537"/>
            <a:ext cx="7772400" cy="1189112"/>
          </a:xfrm>
        </p:spPr>
        <p:txBody>
          <a:bodyPr/>
          <a:lstStyle/>
          <a:p>
            <a:pPr marL="0" lvl="1" indent="0" algn="ctr">
              <a:spcBef>
                <a:spcPts val="580"/>
              </a:spcBef>
              <a:buClr>
                <a:schemeClr val="accent1"/>
              </a:buClr>
              <a:buNone/>
            </a:pPr>
            <a:r>
              <a:rPr lang="es-ES" sz="2800" dirty="0">
                <a:sym typeface="Wingdings" pitchFamily="2" charset="2"/>
              </a:rPr>
              <a:t>CREATIVIDAD</a:t>
            </a:r>
            <a:endParaRPr lang="es-ES" sz="2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5" y="3674987"/>
            <a:ext cx="6772275" cy="695325"/>
          </a:xfrm>
          <a:prstGeom prst="rect">
            <a:avLst/>
          </a:prstGeom>
        </p:spPr>
      </p:pic>
      <p:pic>
        <p:nvPicPr>
          <p:cNvPr id="19458" name="Picture 2" descr="http://1.bp.blogspot.com/_msPp2ITXPog/TDaF87j5-EI/AAAAAAAAAlo/yD_DUUdXdxE/s320/extra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41" y="771374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Resultado de imagen de period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0" y="4982364"/>
            <a:ext cx="1570717" cy="10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de period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5" y="4952868"/>
            <a:ext cx="1570717" cy="10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do de imagen de MANOS A LA O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1477612"/>
            <a:ext cx="4600484" cy="41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500341" y="2531906"/>
            <a:ext cx="42771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¡Manos </a:t>
            </a:r>
          </a:p>
          <a:p>
            <a:pPr algn="ctr"/>
            <a:r>
              <a:rPr lang="es-ES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 obra!</a:t>
            </a:r>
            <a:endParaRPr lang="es-E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PIZARRA DIGITAL- LIR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132856"/>
            <a:ext cx="500608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natvsenglish.com/wp-content/uploads/2012/09/pizarradigit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256630"/>
            <a:ext cx="333375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smsavia.com/sites/default/files/styles/foto_destacado_1/public/destacados/imagenes/saviaweb.png?itok=prRXnUg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618750"/>
            <a:ext cx="3024336" cy="182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Resultado de imagen de 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5" y="2085180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07568" y="476672"/>
            <a:ext cx="7772400" cy="1143000"/>
          </a:xfrm>
        </p:spPr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MÚSICA, BAILES Y CANCIONES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28674" name="Picture 2" descr="http://www.importancia.org/wp-content/uploads/mus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70" y="213285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maristasdenia.com/wp-content/uploads/2012/06/Fin-de-Curso-4%C2%BAE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990036"/>
            <a:ext cx="1584176" cy="14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familialbertiana.org/wp-content/uploads/2015/09/p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92" y="1796607"/>
            <a:ext cx="1372465" cy="10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://www.imagedenoel.fr/uploads/sapin-de-noel-tres-colo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15" y="4323213"/>
            <a:ext cx="1610916" cy="179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92" y="4681606"/>
            <a:ext cx="1916864" cy="10782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31" y="3150531"/>
            <a:ext cx="2051845" cy="11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79576" y="620688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TÉCNICAS DE </a:t>
            </a:r>
            <a:r>
              <a:rPr lang="es-ES" b="1" dirty="0" smtClean="0">
                <a:solidFill>
                  <a:srgbClr val="C00000"/>
                </a:solidFill>
              </a:rPr>
              <a:t>RELAJACIÓN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783632" y="3337213"/>
            <a:ext cx="2502024" cy="646986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/>
            <a:r>
              <a:rPr lang="es-ES" sz="3200" dirty="0">
                <a:sym typeface="Wingdings" pitchFamily="2" charset="2"/>
              </a:rPr>
              <a:t>Exámenes</a:t>
            </a:r>
            <a:endParaRPr lang="es-ES" dirty="0">
              <a:sym typeface="Wingdings" pitchFamily="2" charset="2"/>
            </a:endParaRPr>
          </a:p>
        </p:txBody>
      </p:sp>
      <p:sp>
        <p:nvSpPr>
          <p:cNvPr id="11" name="10 Botón de acción: Película">
            <a:hlinkClick r:id="" action="ppaction://noaction" highlightClick="1"/>
          </p:cNvPr>
          <p:cNvSpPr/>
          <p:nvPr/>
        </p:nvSpPr>
        <p:spPr>
          <a:xfrm>
            <a:off x="5562869" y="3247043"/>
            <a:ext cx="1205813" cy="827325"/>
          </a:xfrm>
          <a:prstGeom prst="actionButtonMov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curvada hacia la derecha"/>
          <p:cNvSpPr/>
          <p:nvPr/>
        </p:nvSpPr>
        <p:spPr>
          <a:xfrm>
            <a:off x="1991544" y="2580586"/>
            <a:ext cx="1152128" cy="10801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19 Flecha curvada hacia la derecha"/>
          <p:cNvSpPr/>
          <p:nvPr/>
        </p:nvSpPr>
        <p:spPr>
          <a:xfrm>
            <a:off x="1991544" y="3789864"/>
            <a:ext cx="1152128" cy="10801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19964803">
            <a:off x="3194634" y="500160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MIEDO</a:t>
            </a:r>
          </a:p>
        </p:txBody>
      </p:sp>
      <p:pic>
        <p:nvPicPr>
          <p:cNvPr id="23554" name="Picture 2" descr="Resultado de imagen de camb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53" y="2730634"/>
            <a:ext cx="3307269" cy="18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3592" y="404664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 smtClean="0">
                <a:solidFill>
                  <a:srgbClr val="A3812B"/>
                </a:solidFill>
              </a:rPr>
              <a:t>PELÍCULAS , SERIES O DOCUMENTALES</a:t>
            </a:r>
            <a:endParaRPr lang="es-ES" b="1" u="sng" dirty="0">
              <a:solidFill>
                <a:srgbClr val="A3812B"/>
              </a:solidFill>
            </a:endParaRPr>
          </a:p>
        </p:txBody>
      </p:sp>
      <p:pic>
        <p:nvPicPr>
          <p:cNvPr id="19458" name="Picture 2" descr="http://mammalia.info/wp-content/uploads/2013/02/vide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492896"/>
            <a:ext cx="3888432" cy="34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api.ning.com/files/1VDunAog-h*33G00plMg8kQyfk0tUGTJAVJdHz-dtvzH-DaZDg6R3V7IJd0vzr7BlFIuEkmViZCS0g8B7NjJes-qET-x6oIw/eraseunaveze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988840"/>
            <a:ext cx="3810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mg26.imageshack.us/img26/1975/invento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703340"/>
            <a:ext cx="3692946" cy="24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3" y="1916833"/>
            <a:ext cx="5050359" cy="308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2730" y="0"/>
            <a:ext cx="7772400" cy="1143000"/>
          </a:xfrm>
        </p:spPr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Talleres prácticos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6038">
            <a:off x="2752672" y="1053349"/>
            <a:ext cx="3639711" cy="52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7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vier\Desktop\UNIVERSIDAD\SESIÓN PURI\CAM00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9777" y="225367"/>
            <a:ext cx="4208621" cy="80198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JUEGOS DE MESA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Javier\Desktop\UNIVERSIDAD\SESIÓN PURI\Tribial\CAM00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08" y="3645024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avier\Desktop\UNIVERSIDAD\SESIÓN PURI\Tribial\CAM00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87399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sultado de imagen de coevalu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2" y="467554"/>
            <a:ext cx="7953375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025479" y="2734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 dirty="0" smtClean="0">
                <a:solidFill>
                  <a:srgbClr val="C00000"/>
                </a:solidFill>
              </a:rPr>
              <a:t>EVALUACIÓN</a:t>
            </a:r>
            <a:endParaRPr lang="es-ES" sz="6600" b="1" dirty="0">
              <a:solidFill>
                <a:srgbClr val="C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55343" y="2516025"/>
            <a:ext cx="4013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Coevaluación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42375" y="4356353"/>
            <a:ext cx="3839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</a:t>
            </a:r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Individual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612703" y="4356353"/>
            <a:ext cx="2819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</a:t>
            </a:r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grupal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60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JUEGOS VIRTUALES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18449" name="Picture 17" descr="http://2.bp.blogspot.com/-N0dwCjFTjis/Tj_4cHTUbVI/AAAAAAAAAG8/w051ytuq3rE/s1600/QUIEN%2BQUIERE%2BSER%2BMILLONARIO%2B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60" y="263691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2564904"/>
            <a:ext cx="3957544" cy="29523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55640" y="184261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¿</a:t>
            </a:r>
            <a:r>
              <a:rPr lang="es-ES" sz="2400" b="1" dirty="0" smtClean="0"/>
              <a:t>EXÁMEN?</a:t>
            </a:r>
            <a:endParaRPr lang="es-ES" dirty="0"/>
          </a:p>
        </p:txBody>
      </p:sp>
      <p:pic>
        <p:nvPicPr>
          <p:cNvPr id="7" name="Picture 2" descr="http://vignette3.wikia.nocookie.net/disney/images/2/27/Russell-up.jpg/revision/latest?cb=201007071833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4365105"/>
            <a:ext cx="2862289" cy="20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n de CHOCOL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9519"/>
            <a:ext cx="1191986" cy="95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oticias.ipesderechoshumanos.org/wp-content/uploads/2012/03/arbol-tic-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2176161"/>
            <a:ext cx="3755425" cy="381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908720"/>
            <a:ext cx="8229600" cy="990600"/>
          </a:xfrm>
        </p:spPr>
        <p:txBody>
          <a:bodyPr/>
          <a:lstStyle/>
          <a:p>
            <a:pPr algn="ctr"/>
            <a:r>
              <a:rPr lang="es-ES" b="1" i="1" dirty="0" smtClean="0">
                <a:solidFill>
                  <a:srgbClr val="C00000"/>
                </a:solidFill>
              </a:rPr>
              <a:t>WIKIS</a:t>
            </a:r>
            <a:endParaRPr lang="es-E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504775"/>
            <a:ext cx="7253287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3941040"/>
            <a:ext cx="3863355" cy="251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7536161" y="980729"/>
            <a:ext cx="2809123" cy="1464231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Valores humanos</a:t>
            </a:r>
          </a:p>
        </p:txBody>
      </p:sp>
    </p:spTree>
    <p:extLst>
      <p:ext uri="{BB962C8B-B14F-4D97-AF65-F5344CB8AC3E}">
        <p14:creationId xmlns:p14="http://schemas.microsoft.com/office/powerpoint/2010/main" val="12437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07568" y="620688"/>
            <a:ext cx="7772400" cy="1143000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PRÁCTICA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287688" y="2677890"/>
            <a:ext cx="7772400" cy="1800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8000" dirty="0"/>
              <a:t>Educación</a:t>
            </a:r>
          </a:p>
          <a:p>
            <a:pPr marL="0" indent="0" algn="ctr">
              <a:buNone/>
            </a:pPr>
            <a:r>
              <a:rPr lang="es-ES" sz="8000" dirty="0"/>
              <a:t>Primaria</a:t>
            </a:r>
          </a:p>
        </p:txBody>
      </p:sp>
      <p:pic>
        <p:nvPicPr>
          <p:cNvPr id="23554" name="Picture 2" descr="https://prepanetnl.files.wordpress.com/2012/11/propuesta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95" y="2857615"/>
            <a:ext cx="25812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764705"/>
            <a:ext cx="6703251" cy="289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536161" y="980729"/>
            <a:ext cx="2809123" cy="1464231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Materiales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789040"/>
            <a:ext cx="5112568" cy="2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7248129" y="4077073"/>
            <a:ext cx="2809123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Noticias</a:t>
            </a:r>
          </a:p>
        </p:txBody>
      </p:sp>
    </p:spTree>
    <p:extLst>
      <p:ext uri="{BB962C8B-B14F-4D97-AF65-F5344CB8AC3E}">
        <p14:creationId xmlns:p14="http://schemas.microsoft.com/office/powerpoint/2010/main" val="36617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484785"/>
            <a:ext cx="3943622" cy="47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90" y="701591"/>
            <a:ext cx="2718980" cy="340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2207569" y="701592"/>
            <a:ext cx="2809123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Temario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4437112"/>
            <a:ext cx="4680520" cy="101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2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56" y="1700808"/>
            <a:ext cx="517814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727849" y="548681"/>
            <a:ext cx="2809123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2204865"/>
            <a:ext cx="4482011" cy="271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7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07569" y="1052737"/>
            <a:ext cx="2809123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Contactos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6776041" y="1052737"/>
            <a:ext cx="3385187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Excursiones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068961"/>
            <a:ext cx="4953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367809" y="1988841"/>
            <a:ext cx="3385187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Exámenes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2852937"/>
            <a:ext cx="2947987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0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39" y="1531502"/>
            <a:ext cx="7419281" cy="492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017679" y="54090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LMS- ENTORNO VIRTUAL DE APRENDIZAJE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Resultado de imagen de NOS CONOCEM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5406">
            <a:off x="9003010" y="3212602"/>
            <a:ext cx="2083381" cy="15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de TWIT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2" y="2795744"/>
            <a:ext cx="772560" cy="7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sultado de imagen de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2" y="1831595"/>
            <a:ext cx="772560" cy="7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oi.es/blogs/mlearning/files/2011/09/eoi-mlearning-222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1" y="3843819"/>
            <a:ext cx="1471742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4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700808"/>
            <a:ext cx="4877499" cy="485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27" y="2855849"/>
            <a:ext cx="514096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847529" y="627988"/>
            <a:ext cx="8229600" cy="990600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DROPBOX-GOOGLE DRIVE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flipped clas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13" y="3750278"/>
            <a:ext cx="6376489" cy="131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que 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3" y="1454332"/>
            <a:ext cx="3067960" cy="24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7" y="1381452"/>
            <a:ext cx="3282387" cy="13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279576" y="62068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solidFill>
                  <a:srgbClr val="C00000"/>
                </a:solidFill>
              </a:rPr>
              <a:t>COMPETENCIA DIGITAL</a:t>
            </a: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37892" name="Picture 4" descr="Resultado de imagen de LA HORA DEL CODI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23" y="1772480"/>
            <a:ext cx="7526305" cy="469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rgbClr val="C00000"/>
                </a:solidFill>
              </a:rPr>
              <a:t>HERRAMIENTAS DIGITALES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25" y="1700809"/>
            <a:ext cx="4478350" cy="4594275"/>
          </a:xfrm>
          <a:prstGeom prst="rect">
            <a:avLst/>
          </a:prstGeom>
        </p:spPr>
      </p:pic>
      <p:pic>
        <p:nvPicPr>
          <p:cNvPr id="25602" name="Picture 2" descr="http://vignette2.wikia.nocookie.net/maker/images/0/0a/Dropbox.png/revision/latest?cb=20150312210213&amp;path-prefix=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76" y="1772817"/>
            <a:ext cx="807095" cy="8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www.edison.k12.nj.us/cms/lib2/NJ01001623/Centricity/Domain/58/Edmod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140969"/>
            <a:ext cx="752882" cy="75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vignette1.wikia.nocookie.net/logopedia/images/8/84/Windows-movie-maker-2012-08-535x5351.png/revision/latest?cb=201310220726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31" y="1711401"/>
            <a:ext cx="868511" cy="86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://3.bp.blogspot.com/-FIxWktweSNc/UOdDk-XAJbI/AAAAAAAAADk/X3j62GJ9OBQ/s1600/crear-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20" y="2908168"/>
            <a:ext cx="1924858" cy="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://1.bp.blogspot.com/-AnaV5QDmZMc/U_OT_jEwWwI/AAAAAAAACes/hjLF0BpQkG8/s1600/bubbl.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04" y="5517232"/>
            <a:ext cx="2099866" cy="4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http://upload.wikimedia.org/wikipedia/commons/1/14/Emaze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99" y="1849625"/>
            <a:ext cx="1168653" cy="58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http://1.bp.blogspot.com/-Du62Ntyo6u0/U1PsdcAsmNI/AAAAAAAACrU/gLM7PmKtt6k/s1600/PowToon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86" y="5442797"/>
            <a:ext cx="1586045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4" name="Picture 24" descr="http://qode.pro/blog/wp-content/uploads/2015/03/Google-Pla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13" y="4188541"/>
            <a:ext cx="1129035" cy="7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Resultado de imagen de KAHOO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76" y="5393882"/>
            <a:ext cx="673893" cy="67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Resultado de imagen de SOCRATIV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99" y="4187106"/>
            <a:ext cx="655323" cy="6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Resultado de imagen de CONCL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INCONVENI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3" y="441523"/>
            <a:ext cx="44577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conmishijos.com/uploads/ninos/educar-sin-nervi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77" y="3217984"/>
            <a:ext cx="5086721" cy="232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20572" y="1382855"/>
            <a:ext cx="4200929" cy="1325563"/>
          </a:xfrm>
        </p:spPr>
        <p:txBody>
          <a:bodyPr/>
          <a:lstStyle/>
          <a:p>
            <a:pPr algn="ctr"/>
            <a:r>
              <a:rPr lang="es-ES" b="1" dirty="0" smtClean="0"/>
              <a:t>FAMILIAS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7710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960" y="466225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¿Qué ingredientes hacen falta?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Resultado de imagen de POCIM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6F5"/>
              </a:clrFrom>
              <a:clrTo>
                <a:srgbClr val="F4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04" y="1791788"/>
            <a:ext cx="5783671" cy="446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formacion digita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39" y="2360023"/>
            <a:ext cx="4944706" cy="31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565314" y="64152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COMPETENCIA DIGITAL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de esfuerz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49" y="1642822"/>
            <a:ext cx="7155361" cy="50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394774" y="58056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ESFUERZO-DEDICACIÓN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256922" y="76344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 smtClean="0">
                <a:solidFill>
                  <a:srgbClr val="C00000"/>
                </a:solidFill>
              </a:rPr>
              <a:t>VOCACIÓN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6" name="Picture 8" descr="http://empleoaqui.files.wordpress.com/2013/07/fotolia_26932164_subscription_x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89" y="2157548"/>
            <a:ext cx="5322371" cy="35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0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MOTIVACIÓN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91544" y="1772816"/>
            <a:ext cx="8382000" cy="4353272"/>
          </a:xfrm>
        </p:spPr>
        <p:txBody>
          <a:bodyPr/>
          <a:lstStyle/>
          <a:p>
            <a:r>
              <a:rPr lang="es-ES" dirty="0" smtClean="0"/>
              <a:t>Forma de:</a:t>
            </a:r>
          </a:p>
          <a:p>
            <a:pPr lvl="1"/>
            <a:r>
              <a:rPr lang="es-ES" dirty="0"/>
              <a:t>H</a:t>
            </a:r>
            <a:r>
              <a:rPr lang="es-ES" dirty="0" smtClean="0"/>
              <a:t>ablar</a:t>
            </a:r>
          </a:p>
          <a:p>
            <a:pPr lvl="1"/>
            <a:r>
              <a:rPr lang="es-ES" dirty="0"/>
              <a:t>A</a:t>
            </a:r>
            <a:r>
              <a:rPr lang="es-ES" dirty="0" smtClean="0"/>
              <a:t>ctuar</a:t>
            </a:r>
          </a:p>
          <a:p>
            <a:pPr lvl="1"/>
            <a:r>
              <a:rPr lang="es-ES" dirty="0"/>
              <a:t>T</a:t>
            </a:r>
            <a:r>
              <a:rPr lang="es-ES" dirty="0" smtClean="0"/>
              <a:t>rabajar</a:t>
            </a:r>
          </a:p>
          <a:p>
            <a:pPr lvl="1"/>
            <a:r>
              <a:rPr lang="es-ES" dirty="0"/>
              <a:t>R</a:t>
            </a:r>
            <a:r>
              <a:rPr lang="es-ES" dirty="0" smtClean="0"/>
              <a:t>econocer los errores</a:t>
            </a:r>
          </a:p>
          <a:p>
            <a:pPr marL="320040" lvl="1" indent="0">
              <a:buNone/>
            </a:pPr>
            <a:endParaRPr lang="es-ES" dirty="0" smtClean="0"/>
          </a:p>
          <a:p>
            <a:r>
              <a:rPr lang="es-ES" dirty="0" smtClean="0"/>
              <a:t>Trato con los alumnos.</a:t>
            </a:r>
          </a:p>
          <a:p>
            <a:r>
              <a:rPr lang="es-ES" dirty="0" smtClean="0"/>
              <a:t>Metodología.</a:t>
            </a:r>
          </a:p>
          <a:p>
            <a:r>
              <a:rPr lang="es-ES" dirty="0" smtClean="0"/>
              <a:t>Papel que juguemos  dentro de su  aprendizaje íntegro.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591944" y="1772816"/>
            <a:ext cx="446449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PARTE DE UNO MISMO</a:t>
            </a:r>
          </a:p>
        </p:txBody>
      </p:sp>
      <p:pic>
        <p:nvPicPr>
          <p:cNvPr id="7170" name="Picture 2" descr="Resultado de imagen de NIÑO ESCUELA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849" y="2734491"/>
            <a:ext cx="2825320" cy="18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hispanidad.com/wp-content/uploads/2015/06/balanza-de-pagos-66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24744"/>
            <a:ext cx="8478092" cy="42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3503712" y="2852936"/>
            <a:ext cx="1296144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Ventajas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7411897" y="4077072"/>
            <a:ext cx="1549219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Inconvenientes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07568" y="4766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TIEMPO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23592" y="45811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ESFUERZO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256240" y="11967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PACIENCIA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149538" y="56683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HUMILDAD</a:t>
            </a:r>
          </a:p>
        </p:txBody>
      </p:sp>
    </p:spTree>
    <p:extLst>
      <p:ext uri="{BB962C8B-B14F-4D97-AF65-F5344CB8AC3E}">
        <p14:creationId xmlns:p14="http://schemas.microsoft.com/office/powerpoint/2010/main" val="1962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4.bp.blogspot.com/-Lqz-ilYWXag/UzmmjHWzfwI/AAAAAAAANvU/1nUKrHsLpKQ/s1600/frases-de-amorla-educa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692696"/>
            <a:ext cx="831758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encrypted-tbn0.gstatic.com/images?q=tbn:ANd9GcQESzXdwFaleu06rpnzZgGln_TEN8wzeh_UyipZhlbGOSvMTGz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068960"/>
            <a:ext cx="1860106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bs.twimg.com/media/BKJbpKPCEAEhhzb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117"/>
            <a:ext cx="9144000" cy="686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8676" name="Picture 4" descr="http://98a4980578083abe0fc6-26cdb33025b4deaf9c0a6e9a3953d227.r43.cf2.rackcdn.com/030F3F01-4618-409D-B9C7-39104A2397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84" y="0"/>
            <a:ext cx="9161069" cy="6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837185" y="4290646"/>
            <a:ext cx="9161068" cy="13849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AHORA TOCA PREGUNTAR A LOS VERDADEROS PROTAGONISTAS DE LA HISTORIA…</a:t>
            </a:r>
          </a:p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 VERDADEROS MAESTROS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olegioesclavasbenirredra.es/sites/colegioesclavasbenirredra.es/files/escuela-de-padres-imagen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26" y="2211882"/>
            <a:ext cx="5628974" cy="42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0987" y="447167"/>
            <a:ext cx="5757616" cy="1138699"/>
          </a:xfrm>
          <a:noFill/>
        </p:spPr>
        <p:txBody>
          <a:bodyPr>
            <a:noAutofit/>
          </a:bodyPr>
          <a:lstStyle/>
          <a:p>
            <a:pPr algn="ctr"/>
            <a:r>
              <a:rPr lang="es-ES" sz="4400" b="1" dirty="0"/>
              <a:t>¿PRIMERAS IMPRESIONES?</a:t>
            </a:r>
          </a:p>
        </p:txBody>
      </p:sp>
      <p:sp>
        <p:nvSpPr>
          <p:cNvPr id="3" name="Botón de acción: Hacia delante o Siguiente 2">
            <a:hlinkClick r:id="rId3" highlightClick="1"/>
          </p:cNvPr>
          <p:cNvSpPr/>
          <p:nvPr/>
        </p:nvSpPr>
        <p:spPr>
          <a:xfrm>
            <a:off x="9398977" y="3912577"/>
            <a:ext cx="931985" cy="782515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7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conmishijos.com/uploads/ninos/educar-sin-nervi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921607"/>
            <a:ext cx="4381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abajo 3"/>
          <p:cNvSpPr/>
          <p:nvPr/>
        </p:nvSpPr>
        <p:spPr>
          <a:xfrm>
            <a:off x="6216588" y="3274652"/>
            <a:ext cx="216024" cy="80806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Picture 2" descr="http://www.mujerhoy.com/pic.aspx?w=651&amp;h=366&amp;img=familia-feliz-ps963347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72" y="4523878"/>
            <a:ext cx="2423856" cy="17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de NIÑO FELI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4" y="2673979"/>
            <a:ext cx="2157407" cy="20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abajo 7"/>
          <p:cNvSpPr/>
          <p:nvPr/>
        </p:nvSpPr>
        <p:spPr>
          <a:xfrm rot="14256547">
            <a:off x="3795011" y="2988743"/>
            <a:ext cx="216024" cy="114906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02" name="Picture 6" descr="Resultado de imagen de buenos resultad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52" y="3465869"/>
            <a:ext cx="2890200" cy="14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abajo 10"/>
          <p:cNvSpPr/>
          <p:nvPr/>
        </p:nvSpPr>
        <p:spPr>
          <a:xfrm rot="7901384">
            <a:off x="8454785" y="2866511"/>
            <a:ext cx="216024" cy="130293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91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n de piramide de aprendizaje cody bl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81" y="698092"/>
            <a:ext cx="6933202" cy="536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313</Words>
  <Application>Microsoft Office PowerPoint</Application>
  <PresentationFormat>Personalizado</PresentationFormat>
  <Paragraphs>119</Paragraphs>
  <Slides>58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0" baseType="lpstr">
      <vt:lpstr>Tema de Office</vt:lpstr>
      <vt:lpstr>Presentación</vt:lpstr>
      <vt:lpstr>“¿Es posible una escuela divertida?”</vt:lpstr>
      <vt:lpstr>Presentación de PowerPoint</vt:lpstr>
      <vt:lpstr>Presentación de PowerPoint</vt:lpstr>
      <vt:lpstr>PROPUESTA PRÁCTICA</vt:lpstr>
      <vt:lpstr>FAMILIAS</vt:lpstr>
      <vt:lpstr>¿PRIMERAS IMPRESIONES?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AGRUPAMIENTOS</vt:lpstr>
      <vt:lpstr>ESPACIOS</vt:lpstr>
      <vt:lpstr>ROLES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PROGRAMAS DE RADIO</vt:lpstr>
      <vt:lpstr>PROGRAMAS DE TELEVISIÓN</vt:lpstr>
      <vt:lpstr>PERIÓDICO</vt:lpstr>
      <vt:lpstr>PIZARRA DIGITAL- LIR</vt:lpstr>
      <vt:lpstr>MÚSICA, BAILES Y CANCIONES</vt:lpstr>
      <vt:lpstr>TÉCNICAS DE RELAJACIÓN</vt:lpstr>
      <vt:lpstr>PELÍCULAS , SERIES O DOCUMENTALES</vt:lpstr>
      <vt:lpstr>Talleres prácticos</vt:lpstr>
      <vt:lpstr>JUEGOS DE MESA</vt:lpstr>
      <vt:lpstr>Presentación de PowerPoint</vt:lpstr>
      <vt:lpstr>JUEGOS VIRTUALES</vt:lpstr>
      <vt:lpstr>WIKIS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LMS- ENTORNO VIRTUAL DE APRENDIZAJE</vt:lpstr>
      <vt:lpstr>DROPBOX-GOOGLE DRIVE</vt:lpstr>
      <vt:lpstr>Presentación de PowerPoint</vt:lpstr>
      <vt:lpstr>Presentación de PowerPoint</vt:lpstr>
      <vt:lpstr>HERRAMIENTAS DIGITALES</vt:lpstr>
      <vt:lpstr>Presentación de PowerPoint</vt:lpstr>
      <vt:lpstr>¿Qué ingredientes hacen falta?</vt:lpstr>
      <vt:lpstr>COMPETENCIA DIGITAL</vt:lpstr>
      <vt:lpstr>ESFUERZO-DEDICACIÓN</vt:lpstr>
      <vt:lpstr>Presentación de PowerPoint</vt:lpstr>
      <vt:lpstr>MOTIVACIÓN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TuSoft.org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para alumnos</dc:title>
  <dc:creator>Javier Bermejo Rodriguez</dc:creator>
  <cp:lastModifiedBy>Admin</cp:lastModifiedBy>
  <cp:revision>79</cp:revision>
  <dcterms:created xsi:type="dcterms:W3CDTF">2016-10-17T15:45:15Z</dcterms:created>
  <dcterms:modified xsi:type="dcterms:W3CDTF">2017-11-09T21:11:41Z</dcterms:modified>
</cp:coreProperties>
</file>