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56" r:id="rId3"/>
    <p:sldId id="257" r:id="rId4"/>
    <p:sldId id="258" r:id="rId5"/>
    <p:sldId id="259" r:id="rId6"/>
    <p:sldId id="269" r:id="rId7"/>
    <p:sldId id="266" r:id="rId8"/>
    <p:sldId id="267" r:id="rId9"/>
    <p:sldId id="268" r:id="rId10"/>
    <p:sldId id="270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6" name="Picture 94" descr="D:\My Documents\My Webs\soniacoleman\PowerPoint Templates\Templates6\Flame\flame_tit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BDB858-BFE3-4718-B052-04171B61DD0F}" type="datetimeFigureOut">
              <a:rPr lang="es-ES" smtClean="0"/>
              <a:pPr/>
              <a:t>05/10/2017</a:t>
            </a:fld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AB39AE-6E32-4FDF-A8E1-A0BFD9E5A4C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44" name="FormatShape" descr="\\Catalpa\standdsk\Mirrors\Ofc97Adm\Clipart\Photos\SPORTS\SKIING.JP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dA1ogXCwHm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32656"/>
            <a:ext cx="8280920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769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>
                <a:hlinkClick r:id="rId2"/>
              </a:rPr>
              <a:t>http://www.youtube.com/watch?v=dA1ogXCwHmI</a:t>
            </a:r>
            <a:r>
              <a:rPr lang="es-ES" smtClean="0"/>
              <a:t>  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8064896" cy="1879600"/>
          </a:xfrm>
        </p:spPr>
        <p:txBody>
          <a:bodyPr>
            <a:noAutofit/>
          </a:bodyPr>
          <a:lstStyle/>
          <a:p>
            <a:r>
              <a:rPr lang="es-ES" sz="6600" dirty="0" smtClean="0">
                <a:latin typeface="Showcard Gothic" pitchFamily="82" charset="0"/>
              </a:rPr>
              <a:t>ACCIÓN TUTORIAL CON LAS FAMILIAS</a:t>
            </a:r>
            <a:endParaRPr lang="es-ES" sz="6600" dirty="0">
              <a:latin typeface="Showcard Gothi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3933056"/>
            <a:ext cx="8784976" cy="2304256"/>
          </a:xfrm>
        </p:spPr>
        <p:txBody>
          <a:bodyPr>
            <a:noAutofit/>
          </a:bodyPr>
          <a:lstStyle/>
          <a:p>
            <a:r>
              <a:rPr lang="es-ES" sz="3400" b="1" dirty="0" smtClean="0">
                <a:latin typeface="Calibri" pitchFamily="34" charset="0"/>
              </a:rPr>
              <a:t>DEFINICIÓN:</a:t>
            </a:r>
            <a:r>
              <a:rPr lang="es-ES" sz="3400" dirty="0" smtClean="0">
                <a:latin typeface="Calibri" pitchFamily="34" charset="0"/>
              </a:rPr>
              <a:t> contribuir </a:t>
            </a:r>
            <a:r>
              <a:rPr lang="es-ES" sz="3400" dirty="0">
                <a:latin typeface="Calibri" pitchFamily="34" charset="0"/>
              </a:rPr>
              <a:t>a la equilibrada interacción de todos los elementos integrantes de la Comunidad </a:t>
            </a:r>
            <a:r>
              <a:rPr lang="es-ES" sz="3400" dirty="0" smtClean="0">
                <a:latin typeface="Calibri" pitchFamily="34" charset="0"/>
              </a:rPr>
              <a:t>Educativa</a:t>
            </a:r>
          </a:p>
          <a:p>
            <a:r>
              <a:rPr lang="es-ES" sz="3400" dirty="0" smtClean="0">
                <a:latin typeface="Calibri" pitchFamily="34" charset="0"/>
              </a:rPr>
              <a:t>(Profesorado</a:t>
            </a:r>
            <a:r>
              <a:rPr lang="es-ES" sz="3400" dirty="0">
                <a:latin typeface="Calibri" pitchFamily="34" charset="0"/>
              </a:rPr>
              <a:t>, Alumnos, Padres y entorno social).</a:t>
            </a:r>
          </a:p>
          <a:p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214290"/>
            <a:ext cx="7488832" cy="1558526"/>
          </a:xfrm>
        </p:spPr>
        <p:txBody>
          <a:bodyPr>
            <a:normAutofit fontScale="90000"/>
          </a:bodyPr>
          <a:lstStyle/>
          <a:p>
            <a:r>
              <a:rPr lang="es-ES" sz="4900" b="1" u="sng" dirty="0" smtClean="0">
                <a:latin typeface="Showcard Gothic" pitchFamily="82" charset="0"/>
              </a:rPr>
              <a:t>FUNCIONES CON RESPECTO A LAS FAMILIAS: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060848"/>
            <a:ext cx="8208912" cy="453650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s-ES" dirty="0" smtClean="0">
                <a:latin typeface="Calibri" pitchFamily="34" charset="0"/>
              </a:rPr>
              <a:t>1</a:t>
            </a:r>
            <a:r>
              <a:rPr lang="es-ES" dirty="0">
                <a:latin typeface="Calibri" pitchFamily="34" charset="0"/>
              </a:rPr>
              <a:t>.- Establecer relaciones fluidas con los padres y madres, con el fin de facilitar la conexión entre el Centro y las familias</a:t>
            </a:r>
            <a:r>
              <a:rPr lang="es-ES" dirty="0" smtClean="0">
                <a:latin typeface="Calibri" pitchFamily="34" charset="0"/>
              </a:rPr>
              <a:t>.</a:t>
            </a:r>
            <a:r>
              <a:rPr lang="es-ES" dirty="0">
                <a:latin typeface="Calibri" pitchFamily="34" charset="0"/>
              </a:rPr>
              <a:t> </a:t>
            </a:r>
          </a:p>
          <a:p>
            <a:pPr>
              <a:spcAft>
                <a:spcPts val="1200"/>
              </a:spcAft>
            </a:pPr>
            <a:r>
              <a:rPr lang="es-ES" dirty="0">
                <a:latin typeface="Calibri" pitchFamily="34" charset="0"/>
              </a:rPr>
              <a:t>2.- Informar a los padres de los aspectos que afecten a la educación de sus hijos/as, tanto dentro como fuera del aula</a:t>
            </a:r>
            <a:r>
              <a:rPr lang="es-ES" dirty="0" smtClean="0">
                <a:latin typeface="Calibri" pitchFamily="34" charset="0"/>
              </a:rPr>
              <a:t>.</a:t>
            </a:r>
            <a:endParaRPr lang="es-ES" dirty="0">
              <a:latin typeface="Calibri" pitchFamily="34" charset="0"/>
            </a:endParaRPr>
          </a:p>
          <a:p>
            <a:pPr>
              <a:spcAft>
                <a:spcPts val="1200"/>
              </a:spcAft>
            </a:pPr>
            <a:r>
              <a:rPr lang="es-ES" dirty="0">
                <a:latin typeface="Calibri" pitchFamily="34" charset="0"/>
              </a:rPr>
              <a:t>3.- Facilitar la participación activa de las familias en el proceso de aprendizaje de sus hijos/as y estar abiertos a la información que de ellos podamos recibir.</a:t>
            </a:r>
          </a:p>
          <a:p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560840" cy="1311424"/>
          </a:xfrm>
        </p:spPr>
        <p:txBody>
          <a:bodyPr>
            <a:noAutofit/>
          </a:bodyPr>
          <a:lstStyle/>
          <a:p>
            <a:r>
              <a:rPr lang="es-ES" b="1" dirty="0">
                <a:latin typeface="Showcard Gothic" pitchFamily="82" charset="0"/>
              </a:rPr>
              <a:t>1.-</a:t>
            </a:r>
            <a:r>
              <a:rPr lang="es-ES" dirty="0">
                <a:latin typeface="Showcard Gothic" pitchFamily="82" charset="0"/>
              </a:rPr>
              <a:t> </a:t>
            </a:r>
            <a:r>
              <a:rPr lang="es-ES" b="1" u="sng" dirty="0">
                <a:latin typeface="Showcard Gothic" pitchFamily="82" charset="0"/>
              </a:rPr>
              <a:t>CONEXIÓN </a:t>
            </a:r>
            <a:r>
              <a:rPr lang="es-ES" b="1" u="sng" dirty="0" smtClean="0">
                <a:latin typeface="Showcard Gothic" pitchFamily="82" charset="0"/>
              </a:rPr>
              <a:t>ENTRE</a:t>
            </a:r>
            <a:br>
              <a:rPr lang="es-ES" b="1" u="sng" dirty="0" smtClean="0">
                <a:latin typeface="Showcard Gothic" pitchFamily="82" charset="0"/>
              </a:rPr>
            </a:br>
            <a:r>
              <a:rPr lang="es-ES" b="1" u="sng" dirty="0" smtClean="0">
                <a:latin typeface="Showcard Gothic" pitchFamily="82" charset="0"/>
              </a:rPr>
              <a:t>CENTRO </a:t>
            </a:r>
            <a:r>
              <a:rPr lang="es-ES" b="1" u="sng" dirty="0">
                <a:latin typeface="Showcard Gothic" pitchFamily="82" charset="0"/>
              </a:rPr>
              <a:t>Y FAMILIA</a:t>
            </a:r>
            <a:r>
              <a:rPr lang="es-ES" dirty="0">
                <a:latin typeface="Showcard Gothic" pitchFamily="82" charset="0"/>
              </a:rPr>
              <a:t>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212976"/>
            <a:ext cx="8352928" cy="33123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dirty="0" smtClean="0"/>
              <a:t> </a:t>
            </a:r>
            <a:r>
              <a:rPr lang="es-ES" sz="2200" u="sng" dirty="0">
                <a:latin typeface="Calibri" pitchFamily="34" charset="0"/>
              </a:rPr>
              <a:t>A la hora de convocar una reunión se tiene en cuenta: </a:t>
            </a:r>
          </a:p>
          <a:p>
            <a:pPr lvl="0"/>
            <a:r>
              <a:rPr lang="es-ES" sz="2200" b="1" dirty="0">
                <a:latin typeface="Calibri" pitchFamily="34" charset="0"/>
              </a:rPr>
              <a:t>El horario</a:t>
            </a:r>
            <a:r>
              <a:rPr lang="es-ES" sz="2200" dirty="0">
                <a:latin typeface="Calibri" pitchFamily="34" charset="0"/>
              </a:rPr>
              <a:t>, que procuramos sea lo más asequible posible a todos los padres. </a:t>
            </a:r>
          </a:p>
          <a:p>
            <a:pPr lvl="0"/>
            <a:r>
              <a:rPr lang="es-ES" sz="2200" dirty="0">
                <a:latin typeface="Calibri" pitchFamily="34" charset="0"/>
              </a:rPr>
              <a:t>Facilitar el que los hijos puedan estar en el centro durante la reunión, atendidos por un profesor o cuidador.</a:t>
            </a:r>
          </a:p>
          <a:p>
            <a:pPr lvl="0"/>
            <a:r>
              <a:rPr lang="es-ES" sz="2200" dirty="0">
                <a:latin typeface="Calibri" pitchFamily="34" charset="0"/>
              </a:rPr>
              <a:t>Preparar el </a:t>
            </a:r>
            <a:r>
              <a:rPr lang="es-ES" sz="2200" b="1" dirty="0">
                <a:latin typeface="Calibri" pitchFamily="34" charset="0"/>
              </a:rPr>
              <a:t>espacio</a:t>
            </a:r>
            <a:r>
              <a:rPr lang="es-ES" sz="2200" dirty="0">
                <a:latin typeface="Calibri" pitchFamily="34" charset="0"/>
              </a:rPr>
              <a:t> adecuadamente.</a:t>
            </a:r>
          </a:p>
          <a:p>
            <a:pPr lvl="0"/>
            <a:r>
              <a:rPr lang="es-ES" sz="2200" dirty="0">
                <a:latin typeface="Calibri" pitchFamily="34" charset="0"/>
              </a:rPr>
              <a:t>Y sobre todo se </a:t>
            </a:r>
            <a:r>
              <a:rPr lang="es-ES" sz="2200" b="1" dirty="0">
                <a:latin typeface="Calibri" pitchFamily="34" charset="0"/>
              </a:rPr>
              <a:t>prepara previamente el contenido</a:t>
            </a:r>
            <a:r>
              <a:rPr lang="es-ES" sz="2200" dirty="0">
                <a:latin typeface="Calibri" pitchFamily="34" charset="0"/>
              </a:rPr>
              <a:t> a tratar en la reunión</a:t>
            </a:r>
            <a:r>
              <a:rPr lang="es-ES" sz="2200" dirty="0" smtClean="0">
                <a:latin typeface="Calibri" pitchFamily="34" charset="0"/>
              </a:rPr>
              <a:t>.</a:t>
            </a:r>
          </a:p>
          <a:p>
            <a:pPr lvl="0"/>
            <a:r>
              <a:rPr lang="es-ES" sz="2200" dirty="0" smtClean="0">
                <a:latin typeface="Calibri" pitchFamily="34" charset="0"/>
              </a:rPr>
              <a:t>Cuidar el clima.</a:t>
            </a:r>
            <a:endParaRPr lang="es-ES" sz="22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844824"/>
            <a:ext cx="84969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3200" u="sng" dirty="0" smtClean="0">
                <a:latin typeface="Calibri" pitchFamily="34" charset="0"/>
              </a:rPr>
              <a:t>REUNIONES</a:t>
            </a:r>
            <a:r>
              <a:rPr lang="es-ES" sz="3200" dirty="0" smtClean="0">
                <a:latin typeface="Calibri" pitchFamily="34" charset="0"/>
              </a:rPr>
              <a:t>:  </a:t>
            </a:r>
            <a:r>
              <a:rPr lang="es-ES" sz="3200" b="1" dirty="0" smtClean="0">
                <a:latin typeface="Calibri" pitchFamily="34" charset="0"/>
              </a:rPr>
              <a:t>transmitir información de orden   		general,</a:t>
            </a:r>
            <a:r>
              <a:rPr lang="es-ES" sz="3200" dirty="0" smtClean="0">
                <a:latin typeface="Calibri" pitchFamily="34" charset="0"/>
              </a:rPr>
              <a:t> o </a:t>
            </a:r>
            <a:r>
              <a:rPr lang="es-ES" sz="3200" b="1" dirty="0" smtClean="0">
                <a:latin typeface="Calibri" pitchFamily="34" charset="0"/>
              </a:rPr>
              <a:t>centrada en un niño concreto</a:t>
            </a:r>
            <a:r>
              <a:rPr lang="es-ES" sz="3200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9712" y="533400"/>
            <a:ext cx="6478488" cy="1066800"/>
          </a:xfrm>
        </p:spPr>
        <p:txBody>
          <a:bodyPr/>
          <a:lstStyle/>
          <a:p>
            <a:r>
              <a:rPr lang="es-ES" dirty="0" smtClean="0">
                <a:latin typeface="Showcard Gothic" pitchFamily="82" charset="0"/>
              </a:rPr>
              <a:t>TIPOS DE REUNIONES</a:t>
            </a:r>
            <a:endParaRPr lang="es-ES" dirty="0">
              <a:latin typeface="Showcard Goth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1778496"/>
          </a:xfrm>
        </p:spPr>
        <p:txBody>
          <a:bodyPr/>
          <a:lstStyle/>
          <a:p>
            <a:r>
              <a:rPr lang="es-ES" sz="4000" dirty="0">
                <a:latin typeface="Calibri" pitchFamily="34" charset="0"/>
              </a:rPr>
              <a:t>1.1.1- </a:t>
            </a:r>
            <a:r>
              <a:rPr lang="es-ES" sz="4000" b="1" u="sng" dirty="0">
                <a:latin typeface="Calibri" pitchFamily="34" charset="0"/>
              </a:rPr>
              <a:t>REUNIONES GENERALES</a:t>
            </a:r>
            <a:r>
              <a:rPr lang="es-ES" sz="4000" b="1" dirty="0">
                <a:latin typeface="Calibri" pitchFamily="34" charset="0"/>
              </a:rPr>
              <a:t>:</a:t>
            </a:r>
            <a:endParaRPr lang="es-ES" sz="4000" dirty="0">
              <a:latin typeface="Calibri" pitchFamily="34" charset="0"/>
            </a:endParaRPr>
          </a:p>
          <a:p>
            <a:r>
              <a:rPr lang="es-ES" sz="4000" dirty="0">
                <a:latin typeface="Calibri" pitchFamily="34" charset="0"/>
              </a:rPr>
              <a:t>1.1.2- </a:t>
            </a:r>
            <a:r>
              <a:rPr lang="es-ES" sz="4000" b="1" u="sng" dirty="0">
                <a:latin typeface="Calibri" pitchFamily="34" charset="0"/>
              </a:rPr>
              <a:t>REUNIONES POR GRUPO</a:t>
            </a:r>
            <a:r>
              <a:rPr lang="es-ES" sz="4000" dirty="0" smtClean="0">
                <a:latin typeface="Calibri" pitchFamily="34" charset="0"/>
              </a:rPr>
              <a:t>: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95736" y="4005064"/>
            <a:ext cx="65527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   Reunión inicial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   Reuniones trimestrales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   Reuniones de carácter puntual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Showcard Gothic" pitchFamily="82" charset="0"/>
              </a:rPr>
              <a:t>TIPOS DE REUNIONES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Calibri" pitchFamily="34" charset="0"/>
              </a:rPr>
              <a:t>1. 1.3- </a:t>
            </a:r>
            <a:r>
              <a:rPr lang="es-ES" b="1" u="sng" dirty="0" smtClean="0">
                <a:latin typeface="Calibri" pitchFamily="34" charset="0"/>
              </a:rPr>
              <a:t>CONTACTO INFORMAL DIARIO</a:t>
            </a:r>
            <a:endParaRPr lang="es-ES" dirty="0" smtClean="0">
              <a:latin typeface="Calibri" pitchFamily="34" charset="0"/>
            </a:endParaRPr>
          </a:p>
          <a:p>
            <a:r>
              <a:rPr lang="es-ES" dirty="0" smtClean="0">
                <a:latin typeface="Calibri" pitchFamily="34" charset="0"/>
              </a:rPr>
              <a:t>1.1.2- </a:t>
            </a:r>
            <a:r>
              <a:rPr lang="es-ES" b="1" u="sng" dirty="0" smtClean="0">
                <a:latin typeface="Calibri" pitchFamily="34" charset="0"/>
              </a:rPr>
              <a:t>INFORMACIÓN ESCRITA</a:t>
            </a:r>
            <a:r>
              <a:rPr lang="es-ES" dirty="0" smtClean="0">
                <a:latin typeface="Calibri" pitchFamily="34" charset="0"/>
              </a:rPr>
              <a:t>:</a:t>
            </a:r>
          </a:p>
          <a:p>
            <a:pPr>
              <a:buNone/>
            </a:pPr>
            <a:r>
              <a:rPr lang="es-ES" dirty="0" smtClean="0">
                <a:latin typeface="Calibri" pitchFamily="34" charset="0"/>
              </a:rPr>
              <a:t>                    CARTELES</a:t>
            </a:r>
          </a:p>
          <a:p>
            <a:pPr>
              <a:buNone/>
            </a:pPr>
            <a:r>
              <a:rPr lang="es-ES" dirty="0" smtClean="0">
                <a:latin typeface="Calibri" pitchFamily="34" charset="0"/>
              </a:rPr>
              <a:t>                    CIRCULARES</a:t>
            </a:r>
          </a:p>
          <a:p>
            <a:pPr>
              <a:buNone/>
            </a:pPr>
            <a:r>
              <a:rPr lang="es-ES" dirty="0" smtClean="0">
                <a:latin typeface="Calibri" pitchFamily="34" charset="0"/>
              </a:rPr>
              <a:t>                    CONTACTO POR EMAIL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533400"/>
            <a:ext cx="7488832" cy="10668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Showcard Gothic" pitchFamily="82" charset="0"/>
              </a:rPr>
              <a:t>2.- </a:t>
            </a:r>
            <a:r>
              <a:rPr lang="es-ES" b="1" u="sng" dirty="0">
                <a:latin typeface="Showcard Gothic" pitchFamily="82" charset="0"/>
              </a:rPr>
              <a:t>INFORMACION INDIVIDUAL DE CADA NIÑO/A.</a:t>
            </a:r>
            <a:endParaRPr lang="es-ES" dirty="0">
              <a:latin typeface="Showcard Goth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132856"/>
            <a:ext cx="8820472" cy="4464496"/>
          </a:xfrm>
        </p:spPr>
        <p:txBody>
          <a:bodyPr>
            <a:normAutofit fontScale="70000" lnSpcReduction="20000"/>
          </a:bodyPr>
          <a:lstStyle/>
          <a:p>
            <a:pPr lvl="0">
              <a:spcAft>
                <a:spcPts val="1200"/>
              </a:spcAft>
            </a:pPr>
            <a:r>
              <a:rPr lang="es-ES" sz="4100" dirty="0" smtClean="0"/>
              <a:t>Tipo </a:t>
            </a:r>
            <a:r>
              <a:rPr lang="es-ES" sz="4100" dirty="0"/>
              <a:t>de información que queremos recabar, intentando ser lo más concisas posibles en las preguntas que hacemos para conseguir la respuesta deseada. </a:t>
            </a:r>
          </a:p>
          <a:p>
            <a:pPr lvl="0">
              <a:spcAft>
                <a:spcPts val="1200"/>
              </a:spcAft>
            </a:pPr>
            <a:r>
              <a:rPr lang="es-ES" sz="4100" dirty="0"/>
              <a:t>Plantearse qué información hay que transmitirles.</a:t>
            </a:r>
          </a:p>
          <a:p>
            <a:pPr lvl="0">
              <a:spcAft>
                <a:spcPts val="1200"/>
              </a:spcAft>
            </a:pPr>
            <a:r>
              <a:rPr lang="es-ES" sz="4100" dirty="0"/>
              <a:t>Buscar una manera de hablar fácil y amena para los padres.</a:t>
            </a:r>
          </a:p>
          <a:p>
            <a:pPr lvl="0">
              <a:spcAft>
                <a:spcPts val="1200"/>
              </a:spcAft>
            </a:pPr>
            <a:r>
              <a:rPr lang="es-ES" sz="4100" dirty="0"/>
              <a:t>En este apartado  se realizan las siguientes actuaciones: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514600"/>
            <a:ext cx="8388424" cy="3581400"/>
          </a:xfrm>
        </p:spPr>
        <p:txBody>
          <a:bodyPr/>
          <a:lstStyle/>
          <a:p>
            <a:pPr>
              <a:buNone/>
            </a:pPr>
            <a:r>
              <a:rPr lang="es-ES" sz="3600" dirty="0">
                <a:latin typeface="Calibri" pitchFamily="34" charset="0"/>
              </a:rPr>
              <a:t>2.1-</a:t>
            </a:r>
            <a:r>
              <a:rPr lang="es-ES" sz="3600" u="sng" dirty="0">
                <a:latin typeface="Calibri" pitchFamily="34" charset="0"/>
              </a:rPr>
              <a:t>ENTREVISTA </a:t>
            </a:r>
            <a:r>
              <a:rPr lang="es-ES" sz="3600" u="sng" dirty="0" smtClean="0">
                <a:latin typeface="Calibri" pitchFamily="34" charset="0"/>
              </a:rPr>
              <a:t>PERSONAL</a:t>
            </a:r>
          </a:p>
          <a:p>
            <a:pPr>
              <a:buNone/>
            </a:pPr>
            <a:r>
              <a:rPr lang="es-ES" sz="3600" dirty="0">
                <a:latin typeface="Calibri" pitchFamily="34" charset="0"/>
              </a:rPr>
              <a:t>2.2-</a:t>
            </a:r>
            <a:r>
              <a:rPr lang="es-ES" sz="3600" u="sng" dirty="0">
                <a:latin typeface="Calibri" pitchFamily="34" charset="0"/>
              </a:rPr>
              <a:t>HORARIO DE ATENCIÓN A  LOS </a:t>
            </a:r>
            <a:r>
              <a:rPr lang="es-ES" sz="3600" u="sng" dirty="0" smtClean="0">
                <a:latin typeface="Calibri" pitchFamily="34" charset="0"/>
              </a:rPr>
              <a:t>PADRES</a:t>
            </a:r>
          </a:p>
          <a:p>
            <a:pPr>
              <a:buNone/>
            </a:pPr>
            <a:r>
              <a:rPr lang="es-ES" sz="3600" dirty="0">
                <a:latin typeface="Calibri" pitchFamily="34" charset="0"/>
              </a:rPr>
              <a:t>2.3-</a:t>
            </a:r>
            <a:r>
              <a:rPr lang="es-ES" sz="3600" u="sng" dirty="0">
                <a:latin typeface="Calibri" pitchFamily="34" charset="0"/>
              </a:rPr>
              <a:t>INFORMES INDIVIDUALES</a:t>
            </a:r>
            <a:endParaRPr lang="es-ES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416824" cy="1066800"/>
          </a:xfrm>
        </p:spPr>
        <p:txBody>
          <a:bodyPr>
            <a:normAutofit/>
          </a:bodyPr>
          <a:lstStyle/>
          <a:p>
            <a:r>
              <a:rPr lang="es-ES" b="1" u="sng" dirty="0">
                <a:latin typeface="Showcard Gothic" pitchFamily="82" charset="0"/>
              </a:rPr>
              <a:t>INFORMES A LAS FAMILIAS</a:t>
            </a:r>
            <a:r>
              <a:rPr lang="es-ES" b="1" u="sng" dirty="0" smtClean="0">
                <a:latin typeface="Showcard Gothic" pitchFamily="82" charset="0"/>
              </a:rPr>
              <a:t>.</a:t>
            </a:r>
            <a:endParaRPr lang="es-ES" dirty="0">
              <a:latin typeface="Showcard Goth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8492480" cy="4896544"/>
          </a:xfrm>
        </p:spPr>
        <p:txBody>
          <a:bodyPr/>
          <a:lstStyle/>
          <a:p>
            <a:pPr lvl="0"/>
            <a:r>
              <a:rPr lang="es-ES" sz="3600" b="1" dirty="0">
                <a:latin typeface="Calibri" pitchFamily="34" charset="0"/>
              </a:rPr>
              <a:t>INDIVIDUALES Y ACADÉMICOS</a:t>
            </a:r>
            <a:r>
              <a:rPr lang="es-ES" sz="3600" b="1" dirty="0" smtClean="0">
                <a:latin typeface="Calibri" pitchFamily="34" charset="0"/>
              </a:rPr>
              <a:t>:</a:t>
            </a:r>
          </a:p>
          <a:p>
            <a:pPr lvl="0">
              <a:buNone/>
            </a:pPr>
            <a:endParaRPr lang="es-ES" sz="1200" b="1" dirty="0" smtClean="0">
              <a:latin typeface="Calibri" pitchFamily="34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s-ES" sz="3200" dirty="0" smtClean="0">
                <a:latin typeface="Calibri" pitchFamily="34" charset="0"/>
              </a:rPr>
              <a:t>Revisados </a:t>
            </a:r>
            <a:r>
              <a:rPr lang="es-ES" sz="3200" dirty="0">
                <a:latin typeface="Calibri" pitchFamily="34" charset="0"/>
              </a:rPr>
              <a:t>por cada nuevo equipo </a:t>
            </a:r>
            <a:endParaRPr lang="es-ES" sz="3200" dirty="0" smtClean="0">
              <a:latin typeface="Calibri" pitchFamily="34" charset="0"/>
            </a:endParaRPr>
          </a:p>
          <a:p>
            <a:pPr lvl="2">
              <a:buFont typeface="Wingdings" pitchFamily="2" charset="2"/>
              <a:buChar char="§"/>
            </a:pPr>
            <a:r>
              <a:rPr lang="es-ES" sz="3200" dirty="0" smtClean="0">
                <a:latin typeface="Calibri" pitchFamily="34" charset="0"/>
              </a:rPr>
              <a:t>Se </a:t>
            </a:r>
            <a:r>
              <a:rPr lang="es-ES" sz="3200" dirty="0">
                <a:latin typeface="Calibri" pitchFamily="34" charset="0"/>
              </a:rPr>
              <a:t>distribuirán por áreas, bloques de contenidos o por competencias</a:t>
            </a:r>
            <a:r>
              <a:rPr lang="es-ES" sz="3200" dirty="0" smtClean="0">
                <a:latin typeface="Calibri" pitchFamily="34" charset="0"/>
              </a:rPr>
              <a:t>.</a:t>
            </a:r>
          </a:p>
          <a:p>
            <a:pPr lvl="2">
              <a:buFont typeface="Wingdings" pitchFamily="2" charset="2"/>
              <a:buChar char="§"/>
            </a:pPr>
            <a:r>
              <a:rPr lang="es-ES" sz="3200" dirty="0" smtClean="0">
                <a:latin typeface="Calibri" pitchFamily="34" charset="0"/>
              </a:rPr>
              <a:t>Se entregan trimestralmente</a:t>
            </a:r>
          </a:p>
          <a:p>
            <a:pPr lvl="2">
              <a:buFont typeface="Wingdings" pitchFamily="2" charset="2"/>
              <a:buChar char="§"/>
            </a:pPr>
            <a:r>
              <a:rPr lang="es-ES" sz="3200" dirty="0" smtClean="0">
                <a:latin typeface="Calibri" pitchFamily="34" charset="0"/>
              </a:rPr>
              <a:t>DELPHOS</a:t>
            </a:r>
          </a:p>
          <a:p>
            <a:pPr lvl="0" algn="ctr">
              <a:buNone/>
            </a:pPr>
            <a:r>
              <a:rPr lang="es-ES" b="1" dirty="0">
                <a:latin typeface="Calibri" pitchFamily="34" charset="0"/>
              </a:rPr>
              <a:t>ORIENTACIONES Y </a:t>
            </a:r>
            <a:r>
              <a:rPr lang="es-ES" b="1" dirty="0" smtClean="0">
                <a:latin typeface="Calibri" pitchFamily="34" charset="0"/>
              </a:rPr>
              <a:t>RECOMENDACIONES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4">
  <a:themeElements>
    <a:clrScheme name="Tema de Offic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Tema4</Template>
  <TotalTime>139</TotalTime>
  <Words>295</Words>
  <Application>Microsoft Office PowerPoint</Application>
  <PresentationFormat>Presentación en pantalla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Tema4</vt:lpstr>
      <vt:lpstr>Presentación de PowerPoint</vt:lpstr>
      <vt:lpstr>ACCIÓN TUTORIAL CON LAS FAMILIAS</vt:lpstr>
      <vt:lpstr>FUNCIONES CON RESPECTO A LAS FAMILIAS:</vt:lpstr>
      <vt:lpstr>1.- CONEXIÓN ENTRE CENTRO Y FAMILIA. </vt:lpstr>
      <vt:lpstr>TIPOS DE REUNIONES</vt:lpstr>
      <vt:lpstr>TIPOS DE REUNIONES</vt:lpstr>
      <vt:lpstr>2.- INFORMACION INDIVIDUAL DE CADA NIÑO/A.</vt:lpstr>
      <vt:lpstr>Presentación de PowerPoint</vt:lpstr>
      <vt:lpstr>INFORMES A LAS FAMILIAS.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ACCIÓN TUTORIAL CON LAS FAMILIAS</dc:title>
  <dc:creator>Fernando Mart</dc:creator>
  <cp:lastModifiedBy>Admin</cp:lastModifiedBy>
  <cp:revision>13</cp:revision>
  <dcterms:created xsi:type="dcterms:W3CDTF">2011-02-24T22:05:56Z</dcterms:created>
  <dcterms:modified xsi:type="dcterms:W3CDTF">2017-10-05T18:03:31Z</dcterms:modified>
</cp:coreProperties>
</file>