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75" r:id="rId3"/>
    <p:sldId id="268" r:id="rId4"/>
    <p:sldId id="269" r:id="rId5"/>
    <p:sldId id="280" r:id="rId6"/>
    <p:sldId id="281" r:id="rId7"/>
    <p:sldId id="282" r:id="rId8"/>
    <p:sldId id="274" r:id="rId9"/>
    <p:sldId id="276" r:id="rId10"/>
    <p:sldId id="272" r:id="rId11"/>
    <p:sldId id="277" r:id="rId12"/>
    <p:sldId id="278" r:id="rId13"/>
    <p:sldId id="259" r:id="rId14"/>
    <p:sldId id="260" r:id="rId15"/>
    <p:sldId id="271" r:id="rId16"/>
    <p:sldId id="265" r:id="rId17"/>
    <p:sldId id="273" r:id="rId18"/>
    <p:sldId id="283" r:id="rId19"/>
    <p:sldId id="279" r:id="rId20"/>
    <p:sldId id="270" r:id="rId2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Título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6" name="1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5711D-39CE-4DBE-90AE-51D5D3EE20FC}" type="datetimeFigureOut">
              <a:rPr lang="es-ES" smtClean="0"/>
              <a:pPr/>
              <a:t>03/10/2017</a:t>
            </a:fld>
            <a:endParaRPr lang="es-ES"/>
          </a:p>
        </p:txBody>
      </p:sp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1D43920-1985-43E8-8CB0-20470BBC303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5711D-39CE-4DBE-90AE-51D5D3EE20FC}" type="datetimeFigureOut">
              <a:rPr lang="es-ES" smtClean="0"/>
              <a:pPr/>
              <a:t>03/10/2017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43920-1985-43E8-8CB0-20470BBC303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5711D-39CE-4DBE-90AE-51D5D3EE20FC}" type="datetimeFigureOut">
              <a:rPr lang="es-ES" smtClean="0"/>
              <a:pPr/>
              <a:t>03/10/2017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43920-1985-43E8-8CB0-20470BBC303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7" name="26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5711D-39CE-4DBE-90AE-51D5D3EE20FC}" type="datetimeFigureOut">
              <a:rPr lang="es-ES" smtClean="0"/>
              <a:pPr/>
              <a:t>03/10/2017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s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1D43920-1985-43E8-8CB0-20470BBC303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5711D-39CE-4DBE-90AE-51D5D3EE20FC}" type="datetimeFigureOut">
              <a:rPr lang="es-ES" smtClean="0"/>
              <a:pPr/>
              <a:t>03/10/2017</a:t>
            </a:fld>
            <a:endParaRPr lang="es-ES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43920-1985-43E8-8CB0-20470BBC3033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5711D-39CE-4DBE-90AE-51D5D3EE20FC}" type="datetimeFigureOut">
              <a:rPr lang="es-ES" smtClean="0"/>
              <a:pPr/>
              <a:t>03/10/2017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43920-1985-43E8-8CB0-20470BBC303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Título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5" name="24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8" name="27 Marcador de contenido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5711D-39CE-4DBE-90AE-51D5D3EE20FC}" type="datetimeFigureOut">
              <a:rPr lang="es-ES" smtClean="0"/>
              <a:pPr/>
              <a:t>03/10/2017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61D43920-1985-43E8-8CB0-20470BBC3033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5711D-39CE-4DBE-90AE-51D5D3EE20FC}" type="datetimeFigureOut">
              <a:rPr lang="es-ES" smtClean="0"/>
              <a:pPr/>
              <a:t>03/10/2017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43920-1985-43E8-8CB0-20470BBC303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5711D-39CE-4DBE-90AE-51D5D3EE20FC}" type="datetimeFigureOut">
              <a:rPr lang="es-ES" smtClean="0"/>
              <a:pPr/>
              <a:t>03/10/2017</a:t>
            </a:fld>
            <a:endParaRPr lang="es-ES"/>
          </a:p>
        </p:txBody>
      </p:sp>
      <p:sp>
        <p:nvSpPr>
          <p:cNvPr id="24" name="2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43920-1985-43E8-8CB0-20470BBC303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5711D-39CE-4DBE-90AE-51D5D3EE20FC}" type="datetimeFigureOut">
              <a:rPr lang="es-ES" smtClean="0"/>
              <a:pPr/>
              <a:t>03/10/2017</a:t>
            </a:fld>
            <a:endParaRPr lang="es-ES"/>
          </a:p>
        </p:txBody>
      </p:sp>
      <p:sp>
        <p:nvSpPr>
          <p:cNvPr id="29" name="2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43920-1985-43E8-8CB0-20470BBC303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5711D-39CE-4DBE-90AE-51D5D3EE20FC}" type="datetimeFigureOut">
              <a:rPr lang="es-ES" smtClean="0"/>
              <a:pPr/>
              <a:t>03/10/2017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43920-1985-43E8-8CB0-20470BBC3033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arcador de texto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1" name="10 Marcador de fecha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E05711D-39CE-4DBE-90AE-51D5D3EE20FC}" type="datetimeFigureOut">
              <a:rPr lang="es-ES" smtClean="0"/>
              <a:pPr/>
              <a:t>03/10/2017</a:t>
            </a:fld>
            <a:endParaRPr lang="es-ES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1D43920-1985-43E8-8CB0-20470BBC3033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título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81000" y="2996953"/>
            <a:ext cx="8458200" cy="2376264"/>
          </a:xfrm>
        </p:spPr>
        <p:txBody>
          <a:bodyPr>
            <a:normAutofit/>
          </a:bodyPr>
          <a:lstStyle/>
          <a:p>
            <a:pPr algn="ctr"/>
            <a:r>
              <a:rPr lang="es-ES" sz="4000" b="1" dirty="0" smtClean="0">
                <a:solidFill>
                  <a:srgbClr val="0070C0"/>
                </a:solidFill>
              </a:rPr>
              <a:t>REUNIÓN PADRES/MADRES ALUMNADO  3º DE  </a:t>
            </a:r>
            <a:r>
              <a:rPr lang="es-ES" sz="4000" b="1" dirty="0" smtClean="0">
                <a:solidFill>
                  <a:srgbClr val="0070C0"/>
                </a:solidFill>
              </a:rPr>
              <a:t>PRIMARIA</a:t>
            </a:r>
            <a:br>
              <a:rPr lang="es-ES" sz="4000" b="1" dirty="0" smtClean="0">
                <a:solidFill>
                  <a:srgbClr val="0070C0"/>
                </a:solidFill>
              </a:rPr>
            </a:br>
            <a:r>
              <a:rPr lang="es-ES" sz="2500" b="1" dirty="0" smtClean="0">
                <a:solidFill>
                  <a:schemeClr val="tx1"/>
                </a:solidFill>
              </a:rPr>
              <a:t>IRENE CORROCHANO, LUCÍA GARRIDO, PABLO MONTES, PAULA MUÑOZ Y SANDRA MORA</a:t>
            </a:r>
            <a:endParaRPr lang="es-ES" sz="4000" b="1" dirty="0">
              <a:solidFill>
                <a:srgbClr val="0070C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2917912" y="2348880"/>
            <a:ext cx="3384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  </a:t>
            </a:r>
            <a:r>
              <a:rPr lang="es-ES" sz="2400" b="1" dirty="0" smtClean="0"/>
              <a:t>– SEPTIEMBRE – 2017</a:t>
            </a:r>
            <a:endParaRPr lang="es-E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Sistema de evaluación por estándares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s-ES" sz="2600" dirty="0" smtClean="0"/>
              <a:t>Para el profesor.</a:t>
            </a:r>
          </a:p>
          <a:p>
            <a:r>
              <a:rPr lang="es-ES" sz="2600" dirty="0" smtClean="0"/>
              <a:t>Control riguroso de  los avances de los alumnos.</a:t>
            </a:r>
          </a:p>
          <a:p>
            <a:r>
              <a:rPr lang="es-ES" sz="2600" dirty="0" smtClean="0"/>
              <a:t>Información precisa del proceso educativo.</a:t>
            </a:r>
          </a:p>
          <a:p>
            <a:pPr>
              <a:buNone/>
            </a:pPr>
            <a:r>
              <a:rPr lang="es-ES" sz="2600" dirty="0" smtClean="0"/>
              <a:t>Para el alumno.</a:t>
            </a:r>
          </a:p>
          <a:p>
            <a:r>
              <a:rPr lang="es-ES" sz="2600" dirty="0" smtClean="0"/>
              <a:t>Información sobre los logros que debe alcanzar.</a:t>
            </a:r>
          </a:p>
          <a:p>
            <a:r>
              <a:rPr lang="es-ES" sz="2600" dirty="0" smtClean="0"/>
              <a:t>Elementos de reflexión sobre el propio aprendizaje.</a:t>
            </a:r>
          </a:p>
          <a:p>
            <a:r>
              <a:rPr lang="es-ES" sz="2600" dirty="0" smtClean="0"/>
              <a:t>Ejemplo.</a:t>
            </a:r>
          </a:p>
          <a:p>
            <a:r>
              <a:rPr lang="es-ES" sz="2600" b="1" dirty="0" smtClean="0"/>
              <a:t>Utiliza estrategias personales para resolver problemas de diferentes tipos; aplica el razonamiento a la comprensión de la situación y a la elección de los procesos más adecuados de solución; analiza los datos, reflexiona sobre ellos y comprueba los resultados.</a:t>
            </a:r>
            <a:endParaRPr lang="es-ES" sz="2600" dirty="0" smtClean="0"/>
          </a:p>
          <a:p>
            <a:endParaRPr lang="es-ES" sz="2600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ES" dirty="0" smtClean="0"/>
              <a:t>ACTIVIDADES COMPLEMENTARIAS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- Primer trimestre: visita a Aranjuez</a:t>
            </a:r>
          </a:p>
          <a:p>
            <a:endParaRPr lang="es-ES" dirty="0" smtClean="0"/>
          </a:p>
          <a:p>
            <a:r>
              <a:rPr lang="es-ES" dirty="0" smtClean="0"/>
              <a:t>- Segundo trimestre: posible actividad musical</a:t>
            </a:r>
          </a:p>
          <a:p>
            <a:endParaRPr lang="es-ES" dirty="0" smtClean="0"/>
          </a:p>
          <a:p>
            <a:r>
              <a:rPr lang="es-ES" dirty="0" smtClean="0"/>
              <a:t>- Tercer trimestre: senderismo y ciclo del agua</a:t>
            </a:r>
          </a:p>
          <a:p>
            <a:endParaRPr lang="es-ES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45325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Informaciones varias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- Tutorías</a:t>
            </a:r>
          </a:p>
          <a:p>
            <a:r>
              <a:rPr lang="es-ES" dirty="0" smtClean="0"/>
              <a:t>- Pautas de trabajo</a:t>
            </a:r>
          </a:p>
          <a:p>
            <a:r>
              <a:rPr lang="es-ES" dirty="0" smtClean="0"/>
              <a:t>- Metodología</a:t>
            </a:r>
            <a:endParaRPr lang="es-ES" dirty="0"/>
          </a:p>
          <a:p>
            <a:r>
              <a:rPr lang="es-ES" dirty="0" smtClean="0"/>
              <a:t>- Normas</a:t>
            </a:r>
          </a:p>
          <a:p>
            <a:r>
              <a:rPr lang="es-ES" dirty="0" smtClean="0"/>
              <a:t>- Becas</a:t>
            </a:r>
          </a:p>
          <a:p>
            <a:r>
              <a:rPr lang="es-ES" dirty="0" smtClean="0"/>
              <a:t>- Alergias y enfermedades destacables</a:t>
            </a:r>
          </a:p>
          <a:p>
            <a:r>
              <a:rPr lang="es-ES" dirty="0" smtClean="0"/>
              <a:t>- Justificantes</a:t>
            </a:r>
          </a:p>
          <a:p>
            <a:r>
              <a:rPr lang="es-ES" smtClean="0"/>
              <a:t>- Varios</a:t>
            </a:r>
            <a:endParaRPr lang="es-ES" dirty="0" smtClean="0"/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6825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HORARIO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2666926"/>
          </a:xfrm>
        </p:spPr>
        <p:txBody>
          <a:bodyPr>
            <a:normAutofit/>
          </a:bodyPr>
          <a:lstStyle/>
          <a:p>
            <a:r>
              <a:rPr lang="es-ES" dirty="0" smtClean="0"/>
              <a:t>Tutoría con padres/madres:</a:t>
            </a:r>
          </a:p>
          <a:p>
            <a:endParaRPr lang="es-ES" dirty="0" smtClean="0"/>
          </a:p>
        </p:txBody>
      </p:sp>
      <p:sp>
        <p:nvSpPr>
          <p:cNvPr id="4" name="3 CuadroTexto"/>
          <p:cNvSpPr txBox="1"/>
          <p:nvPr/>
        </p:nvSpPr>
        <p:spPr>
          <a:xfrm>
            <a:off x="971600" y="2708920"/>
            <a:ext cx="7632848" cy="2246769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lvl="1"/>
            <a:r>
              <a:rPr lang="es-ES" sz="2800" dirty="0" smtClean="0"/>
              <a:t>Junio y septiembre – Lunes </a:t>
            </a:r>
            <a:r>
              <a:rPr lang="es-ES" sz="2800" smtClean="0"/>
              <a:t>de 13:15 a 14:15 </a:t>
            </a:r>
            <a:r>
              <a:rPr lang="es-ES" sz="2800" dirty="0" smtClean="0"/>
              <a:t>horas</a:t>
            </a:r>
          </a:p>
          <a:p>
            <a:pPr lvl="1"/>
            <a:endParaRPr lang="es-ES" sz="2800" dirty="0" smtClean="0"/>
          </a:p>
          <a:p>
            <a:pPr lvl="1"/>
            <a:r>
              <a:rPr lang="es-ES" sz="2800" dirty="0" smtClean="0"/>
              <a:t>De octubre a mayo – Lunes de 14:15  a 15:15 horas</a:t>
            </a:r>
            <a:endParaRPr lang="es-ES" sz="2800" dirty="0"/>
          </a:p>
        </p:txBody>
      </p:sp>
      <p:sp>
        <p:nvSpPr>
          <p:cNvPr id="5" name="4 CuadroTexto"/>
          <p:cNvSpPr txBox="1"/>
          <p:nvPr/>
        </p:nvSpPr>
        <p:spPr>
          <a:xfrm>
            <a:off x="971600" y="4941168"/>
            <a:ext cx="7344816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800" dirty="0" smtClean="0"/>
              <a:t>La comunicación se hará a través de la agenda escolar o el Papás 2.0.</a:t>
            </a:r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TRABAJO DEL ALUMNADO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s-ES" dirty="0" smtClean="0">
                <a:solidFill>
                  <a:schemeClr val="tx1"/>
                </a:solidFill>
              </a:rPr>
              <a:t>Adquisición de hábitos de estudio:</a:t>
            </a:r>
          </a:p>
          <a:p>
            <a:pPr lvl="1">
              <a:buFont typeface="Wingdings" pitchFamily="2" charset="2"/>
              <a:buChar char="ü"/>
            </a:pPr>
            <a:r>
              <a:rPr lang="es-ES" dirty="0" smtClean="0">
                <a:solidFill>
                  <a:schemeClr val="tx1"/>
                </a:solidFill>
              </a:rPr>
              <a:t>- Tiempo y lugar</a:t>
            </a:r>
          </a:p>
          <a:p>
            <a:pPr lvl="1">
              <a:buFont typeface="Wingdings" pitchFamily="2" charset="2"/>
              <a:buChar char="ü"/>
            </a:pPr>
            <a:r>
              <a:rPr lang="es-ES" dirty="0" smtClean="0">
                <a:solidFill>
                  <a:schemeClr val="tx1"/>
                </a:solidFill>
              </a:rPr>
              <a:t>- Hábitos y técnicas de estudio</a:t>
            </a:r>
          </a:p>
          <a:p>
            <a:pPr lvl="1">
              <a:buFont typeface="Wingdings" pitchFamily="2" charset="2"/>
              <a:buChar char="ü"/>
            </a:pPr>
            <a:r>
              <a:rPr lang="es-ES" dirty="0" smtClean="0">
                <a:solidFill>
                  <a:schemeClr val="tx1"/>
                </a:solidFill>
              </a:rPr>
              <a:t>- Revisión de agendas y cuadernos</a:t>
            </a:r>
          </a:p>
          <a:p>
            <a:pPr lvl="1">
              <a:buFont typeface="Wingdings" pitchFamily="2" charset="2"/>
              <a:buChar char="ü"/>
            </a:pPr>
            <a:r>
              <a:rPr lang="es-ES" dirty="0" smtClean="0">
                <a:solidFill>
                  <a:schemeClr val="tx1"/>
                </a:solidFill>
              </a:rPr>
              <a:t>- Dudas</a:t>
            </a:r>
          </a:p>
          <a:p>
            <a:pPr>
              <a:buFont typeface="Wingdings" pitchFamily="2" charset="2"/>
              <a:buChar char="ü"/>
            </a:pPr>
            <a:r>
              <a:rPr lang="es-ES" dirty="0" smtClean="0">
                <a:solidFill>
                  <a:schemeClr val="tx1"/>
                </a:solidFill>
              </a:rPr>
              <a:t>Responsabilidad: material, tarea, estudio y autonomía</a:t>
            </a:r>
          </a:p>
          <a:p>
            <a:pPr>
              <a:buFont typeface="Wingdings" pitchFamily="2" charset="2"/>
              <a:buChar char="ü"/>
            </a:pPr>
            <a:r>
              <a:rPr lang="es-ES" dirty="0" smtClean="0">
                <a:solidFill>
                  <a:schemeClr val="tx1"/>
                </a:solidFill>
              </a:rPr>
              <a:t>Autocorrección. El profesorado revisará.</a:t>
            </a:r>
          </a:p>
          <a:p>
            <a:pPr>
              <a:buFont typeface="Wingdings" pitchFamily="2" charset="2"/>
              <a:buChar char="ü"/>
            </a:pPr>
            <a:endParaRPr lang="es-E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dirty="0" smtClean="0"/>
              <a:t>ENTREGA DE CONTROLES</a:t>
            </a:r>
            <a:endParaRPr lang="es-ES" dirty="0"/>
          </a:p>
        </p:txBody>
      </p:sp>
      <p:sp>
        <p:nvSpPr>
          <p:cNvPr id="14339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es-ES" b="1" u="sng" dirty="0" smtClean="0"/>
              <a:t>IMPORTANTE</a:t>
            </a:r>
          </a:p>
          <a:p>
            <a:pPr eaLnBrk="1" hangingPunct="1"/>
            <a:endParaRPr lang="es-ES" dirty="0" smtClean="0"/>
          </a:p>
        </p:txBody>
      </p:sp>
      <p:sp>
        <p:nvSpPr>
          <p:cNvPr id="3" name="2 Rectángulo"/>
          <p:cNvSpPr/>
          <p:nvPr/>
        </p:nvSpPr>
        <p:spPr>
          <a:xfrm>
            <a:off x="611560" y="2828836"/>
            <a:ext cx="792088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dirty="0" smtClean="0"/>
              <a:t>Los controles no se podrán llevar a casa, pero los madres/padres pueden pedir una cita con el profesor para poder verlos.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4188669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dirty="0" smtClean="0"/>
              <a:t>metodología</a:t>
            </a:r>
            <a:endParaRPr lang="es-ES" dirty="0"/>
          </a:p>
        </p:txBody>
      </p:sp>
      <p:sp>
        <p:nvSpPr>
          <p:cNvPr id="14339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eaLnBrk="1" hangingPunct="1"/>
            <a:r>
              <a:rPr lang="es-ES" dirty="0" smtClean="0"/>
              <a:t>Trabajaremos en grupos cooperativos en algunos momentos (con responsabilidad personal).</a:t>
            </a:r>
          </a:p>
          <a:p>
            <a:pPr eaLnBrk="1" hangingPunct="1"/>
            <a:r>
              <a:rPr lang="es-ES" dirty="0" smtClean="0"/>
              <a:t>Trabajar la cohesión del grupo.</a:t>
            </a:r>
          </a:p>
          <a:p>
            <a:pPr eaLnBrk="1" hangingPunct="1"/>
            <a:r>
              <a:rPr lang="es-ES" dirty="0" smtClean="0"/>
              <a:t>Asamblea y diálogo para prevenir conductas inapropiadas e irrespetuosas.</a:t>
            </a:r>
          </a:p>
          <a:p>
            <a:pPr eaLnBrk="1" hangingPunct="1">
              <a:buNone/>
            </a:pPr>
            <a:r>
              <a:rPr lang="es-ES" dirty="0" smtClean="0"/>
              <a:t>   Los libros de texto son un complemento, una ayuda. No determinan el proceso educativo.</a:t>
            </a:r>
          </a:p>
          <a:p>
            <a:pPr eaLnBrk="1" hangingPunct="1"/>
            <a:r>
              <a:rPr lang="es-ES" dirty="0" smtClean="0"/>
              <a:t>Utilización de nuevas tecnologías y pizarra digital.</a:t>
            </a:r>
          </a:p>
          <a:p>
            <a:pPr eaLnBrk="1" hangingPunct="1">
              <a:buFont typeface="Wingdings 2" pitchFamily="18" charset="2"/>
              <a:buNone/>
            </a:pPr>
            <a:endParaRPr lang="es-ES" dirty="0" smtClean="0"/>
          </a:p>
          <a:p>
            <a:pPr eaLnBrk="1" hangingPunct="1"/>
            <a:endParaRPr 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NORMAS DESTACABLES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- Respeto a personal docente y no docente</a:t>
            </a:r>
          </a:p>
          <a:p>
            <a:r>
              <a:rPr lang="es-ES" dirty="0" smtClean="0"/>
              <a:t>- Recogidas en el recreo </a:t>
            </a:r>
          </a:p>
          <a:p>
            <a:r>
              <a:rPr lang="es-ES" dirty="0" smtClean="0"/>
              <a:t>- Cuidado del material escolar</a:t>
            </a:r>
          </a:p>
          <a:p>
            <a:r>
              <a:rPr lang="es-ES" dirty="0" smtClean="0"/>
              <a:t>- No traer materiales olvidados</a:t>
            </a:r>
          </a:p>
          <a:p>
            <a:r>
              <a:rPr lang="es-ES" dirty="0" smtClean="0"/>
              <a:t>- Informar de problemas de salud y alergia</a:t>
            </a:r>
          </a:p>
          <a:p>
            <a:r>
              <a:rPr lang="es-ES" dirty="0" smtClean="0"/>
              <a:t>- Puntualidad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7558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NORMAS DEL CENTRO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 smtClean="0"/>
          </a:p>
          <a:p>
            <a:endParaRPr lang="es-ES" dirty="0"/>
          </a:p>
          <a:p>
            <a:r>
              <a:rPr lang="es-ES" dirty="0" smtClean="0"/>
              <a:t>Las normas del centro se podrán mirar en el tablón del colegio o en su </a:t>
            </a:r>
            <a:r>
              <a:rPr lang="es-ES" smtClean="0"/>
              <a:t>página Web.</a:t>
            </a: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32943133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OTRAS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- Información becas</a:t>
            </a:r>
          </a:p>
          <a:p>
            <a:endParaRPr lang="es-ES" dirty="0" smtClean="0"/>
          </a:p>
          <a:p>
            <a:r>
              <a:rPr lang="es-ES" dirty="0" smtClean="0"/>
              <a:t>- Alergias y enfermedades destacables</a:t>
            </a:r>
          </a:p>
          <a:p>
            <a:endParaRPr lang="es-ES" dirty="0"/>
          </a:p>
          <a:p>
            <a:r>
              <a:rPr lang="es-ES" dirty="0" smtClean="0"/>
              <a:t>- Justificación faltas de asistencia</a:t>
            </a:r>
          </a:p>
          <a:p>
            <a:endParaRPr lang="es-ES" dirty="0"/>
          </a:p>
          <a:p>
            <a:r>
              <a:rPr lang="es-ES" dirty="0" smtClean="0"/>
              <a:t>- Varios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25818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Evaluaciones iniciales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Hemos realizado durante los primeros días de curso unas evaluaciones iniciales, os explicaremos los resultados a continuación:</a:t>
            </a:r>
          </a:p>
          <a:p>
            <a:r>
              <a:rPr lang="es-ES" dirty="0" smtClean="0"/>
              <a:t>- Lengua </a:t>
            </a:r>
          </a:p>
          <a:p>
            <a:r>
              <a:rPr lang="es-ES" dirty="0" smtClean="0"/>
              <a:t>- Matemáticas</a:t>
            </a:r>
          </a:p>
          <a:p>
            <a:r>
              <a:rPr lang="es-ES" dirty="0" smtClean="0"/>
              <a:t>- Otras asignaturas (Ciencias Naturales, Ciencias Sociales e Inglés)</a:t>
            </a:r>
          </a:p>
          <a:p>
            <a:r>
              <a:rPr lang="es-ES" dirty="0" smtClean="0"/>
              <a:t>- Aspectos generales</a:t>
            </a:r>
          </a:p>
        </p:txBody>
      </p:sp>
    </p:spTree>
    <p:extLst>
      <p:ext uri="{BB962C8B-B14F-4D97-AF65-F5344CB8AC3E}">
        <p14:creationId xmlns:p14="http://schemas.microsoft.com/office/powerpoint/2010/main" val="4030961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RUEGOS Y PREGUNTAS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2924944"/>
            <a:ext cx="8686800" cy="4525963"/>
          </a:xfrm>
        </p:spPr>
        <p:txBody>
          <a:bodyPr/>
          <a:lstStyle/>
          <a:p>
            <a:pPr algn="ctr"/>
            <a:r>
              <a:rPr lang="es-ES" b="1" dirty="0" smtClean="0"/>
              <a:t>MUCHAS GRACIAS POR SU ASISTENCIA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4215393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CONTENIDOS de las asignaturas troncales</a:t>
            </a:r>
            <a:endParaRPr lang="es-ES" dirty="0"/>
          </a:p>
        </p:txBody>
      </p:sp>
      <p:sp>
        <p:nvSpPr>
          <p:cNvPr id="4" name="3 Rectángulo"/>
          <p:cNvSpPr/>
          <p:nvPr/>
        </p:nvSpPr>
        <p:spPr>
          <a:xfrm>
            <a:off x="648679" y="1340768"/>
            <a:ext cx="8064896" cy="70019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dirty="0"/>
          </a:p>
          <a:p>
            <a:r>
              <a:rPr lang="es-ES" sz="2800" b="1" dirty="0" smtClean="0"/>
              <a:t>CIENCIAS NATURALES</a:t>
            </a:r>
          </a:p>
          <a:p>
            <a:endParaRPr lang="es-ES" b="1" dirty="0"/>
          </a:p>
          <a:p>
            <a:pPr marL="285750" indent="-285750">
              <a:buFontTx/>
              <a:buChar char="-"/>
            </a:pPr>
            <a:r>
              <a:rPr lang="es-ES" sz="2800" dirty="0" smtClean="0"/>
              <a:t>Iniciación a la actividad científica.</a:t>
            </a:r>
          </a:p>
          <a:p>
            <a:pPr marL="285750" indent="-285750">
              <a:buFontTx/>
              <a:buChar char="-"/>
            </a:pPr>
            <a:r>
              <a:rPr lang="es-ES" sz="2800" dirty="0" smtClean="0"/>
              <a:t>El ser humano y la salud (el cuerpo humano, los sentidos, los alimentos, salud y enfermedad)</a:t>
            </a:r>
          </a:p>
          <a:p>
            <a:pPr marL="285750" indent="-285750">
              <a:buFontTx/>
              <a:buChar char="-"/>
            </a:pPr>
            <a:r>
              <a:rPr lang="es-ES" sz="2800" dirty="0" smtClean="0"/>
              <a:t>Los seres vivos (Clasificación, observación directa e indirecta de las plantas, estudio de los seres vivos)</a:t>
            </a:r>
          </a:p>
          <a:p>
            <a:pPr marL="285750" indent="-285750">
              <a:buFontTx/>
              <a:buChar char="-"/>
            </a:pPr>
            <a:r>
              <a:rPr lang="es-ES" sz="2800" dirty="0" smtClean="0"/>
              <a:t>Materia y energía (Propiedades de la materia, cambios de materia, usos…)</a:t>
            </a:r>
          </a:p>
          <a:p>
            <a:pPr marL="285750" indent="-285750">
              <a:buFontTx/>
              <a:buChar char="-"/>
            </a:pPr>
            <a:r>
              <a:rPr lang="es-ES" sz="2800" dirty="0" smtClean="0"/>
              <a:t>Tecnología, objetos y máquinas (Máquinas y aparatos, avances científicos)</a:t>
            </a:r>
          </a:p>
          <a:p>
            <a:pPr marL="285750" indent="-285750">
              <a:buFontTx/>
              <a:buChar char="-"/>
            </a:pPr>
            <a:endParaRPr lang="es-ES" b="1" dirty="0" smtClean="0"/>
          </a:p>
          <a:p>
            <a:pPr marL="285750" indent="-285750">
              <a:buFontTx/>
              <a:buChar char="-"/>
            </a:pPr>
            <a:endParaRPr lang="es-ES" b="1" dirty="0" smtClean="0"/>
          </a:p>
          <a:p>
            <a:pPr marL="285750" indent="-285750">
              <a:buFontTx/>
              <a:buChar char="-"/>
            </a:pPr>
            <a:endParaRPr lang="es-ES" b="1" dirty="0" smtClean="0"/>
          </a:p>
          <a:p>
            <a:endParaRPr lang="es-ES" b="1" dirty="0"/>
          </a:p>
          <a:p>
            <a:endParaRPr lang="es-ES" sz="1100" dirty="0"/>
          </a:p>
          <a:p>
            <a:pPr marL="171450" indent="-171450">
              <a:buFontTx/>
              <a:buChar char="-"/>
            </a:pPr>
            <a:endParaRPr lang="es-ES" sz="1100" dirty="0" smtClean="0"/>
          </a:p>
          <a:p>
            <a:pPr marL="171450" indent="-171450">
              <a:buFontTx/>
              <a:buChar char="-"/>
            </a:pPr>
            <a:endParaRPr lang="es-ES" sz="1100" dirty="0"/>
          </a:p>
        </p:txBody>
      </p:sp>
    </p:spTree>
    <p:extLst>
      <p:ext uri="{BB962C8B-B14F-4D97-AF65-F5344CB8AC3E}">
        <p14:creationId xmlns:p14="http://schemas.microsoft.com/office/powerpoint/2010/main" val="3433623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692696"/>
            <a:ext cx="8820472" cy="5472608"/>
          </a:xfrm>
        </p:spPr>
        <p:txBody>
          <a:bodyPr>
            <a:noAutofit/>
          </a:bodyPr>
          <a:lstStyle/>
          <a:p>
            <a:pPr marL="457200" lvl="1" indent="0">
              <a:buNone/>
            </a:pPr>
            <a:r>
              <a:rPr lang="es-ES" sz="3200" b="1" dirty="0" smtClean="0"/>
              <a:t>CIENCIAS SOCIALES</a:t>
            </a:r>
          </a:p>
          <a:p>
            <a:pPr marL="457200" lvl="1" indent="0">
              <a:buNone/>
            </a:pPr>
            <a:endParaRPr lang="es-ES" sz="2400" b="1" dirty="0" smtClean="0"/>
          </a:p>
          <a:p>
            <a:pPr lvl="1">
              <a:buFontTx/>
              <a:buChar char="-"/>
            </a:pPr>
            <a:r>
              <a:rPr lang="es-ES" dirty="0" smtClean="0"/>
              <a:t>- Contenidos comunes (iniciación al contenido científico, utilizar las tecnologías…)</a:t>
            </a:r>
          </a:p>
          <a:p>
            <a:pPr lvl="1">
              <a:buFontTx/>
              <a:buChar char="-"/>
            </a:pPr>
            <a:r>
              <a:rPr lang="es-ES" dirty="0" smtClean="0"/>
              <a:t>- El mundo en que vivimos (el planeta Tierra, orientación en el espacio, el aire, el agua y el paisaje)</a:t>
            </a:r>
          </a:p>
          <a:p>
            <a:pPr lvl="1">
              <a:buFontTx/>
              <a:buChar char="-"/>
            </a:pPr>
            <a:r>
              <a:rPr lang="es-ES" dirty="0" smtClean="0"/>
              <a:t>- Vivir en sociedad (vivimos en comunidad, sectores de producción)</a:t>
            </a:r>
          </a:p>
          <a:p>
            <a:pPr lvl="1">
              <a:buFontTx/>
              <a:buChar char="-"/>
            </a:pPr>
            <a:r>
              <a:rPr lang="es-ES" dirty="0" smtClean="0"/>
              <a:t>- Las huellas del tiempo (La historia)</a:t>
            </a:r>
          </a:p>
          <a:p>
            <a:pPr marL="457200" lvl="1" indent="0">
              <a:buNone/>
            </a:pPr>
            <a:endParaRPr lang="es-ES" sz="2400" dirty="0" smtClean="0"/>
          </a:p>
          <a:p>
            <a:pPr lvl="1">
              <a:buFontTx/>
              <a:buChar char="-"/>
            </a:pPr>
            <a:endParaRPr lang="es-ES" sz="2400" b="1" dirty="0"/>
          </a:p>
        </p:txBody>
      </p:sp>
    </p:spTree>
    <p:extLst>
      <p:ext uri="{BB962C8B-B14F-4D97-AF65-F5344CB8AC3E}">
        <p14:creationId xmlns:p14="http://schemas.microsoft.com/office/powerpoint/2010/main" val="473448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04800" y="404664"/>
            <a:ext cx="8686800" cy="5675461"/>
          </a:xfrm>
        </p:spPr>
        <p:txBody>
          <a:bodyPr/>
          <a:lstStyle/>
          <a:p>
            <a:r>
              <a:rPr lang="es-ES" b="1" dirty="0" smtClean="0"/>
              <a:t>LENGUA CASTELLANA Y LITERATURA</a:t>
            </a:r>
          </a:p>
          <a:p>
            <a:endParaRPr lang="es-ES" b="1" dirty="0" smtClean="0"/>
          </a:p>
          <a:p>
            <a:r>
              <a:rPr lang="es-ES" sz="2800" dirty="0" smtClean="0"/>
              <a:t>- Comunicación oral (escuchar, hablar y conversar)</a:t>
            </a:r>
          </a:p>
          <a:p>
            <a:r>
              <a:rPr lang="es-ES" sz="2800" dirty="0" smtClean="0"/>
              <a:t>- Comunicación escrita (leer)</a:t>
            </a:r>
          </a:p>
          <a:p>
            <a:r>
              <a:rPr lang="es-ES" sz="2800" dirty="0" smtClean="0"/>
              <a:t>- Comunicación escrita (escribir)</a:t>
            </a:r>
          </a:p>
          <a:p>
            <a:r>
              <a:rPr lang="es-ES" sz="2800" dirty="0" smtClean="0"/>
              <a:t>- Conocimiento de la Lengua</a:t>
            </a:r>
          </a:p>
          <a:p>
            <a:r>
              <a:rPr lang="es-ES" sz="2800" dirty="0" smtClean="0"/>
              <a:t>- Educación literaria (el texto, la literatura, práctica de audición y lectura de obras literarias)</a:t>
            </a:r>
          </a:p>
          <a:p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32107667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04800" y="476672"/>
            <a:ext cx="8686800" cy="5603453"/>
          </a:xfrm>
        </p:spPr>
        <p:txBody>
          <a:bodyPr/>
          <a:lstStyle/>
          <a:p>
            <a:r>
              <a:rPr lang="es-ES" b="1" dirty="0" smtClean="0"/>
              <a:t>MATEMÁTICAS</a:t>
            </a:r>
          </a:p>
          <a:p>
            <a:endParaRPr lang="es-ES" b="1" dirty="0"/>
          </a:p>
          <a:p>
            <a:r>
              <a:rPr lang="es-ES" dirty="0" smtClean="0"/>
              <a:t>- </a:t>
            </a:r>
            <a:r>
              <a:rPr lang="es-ES" sz="2800" dirty="0" smtClean="0"/>
              <a:t>Procesos, métodos y actitudes en matemáticas.</a:t>
            </a:r>
          </a:p>
          <a:p>
            <a:r>
              <a:rPr lang="es-ES" sz="2800" dirty="0" smtClean="0"/>
              <a:t>- Números (naturales, romanos, fraccionarios y decimales)</a:t>
            </a:r>
          </a:p>
          <a:p>
            <a:r>
              <a:rPr lang="es-ES" sz="2800" dirty="0" smtClean="0"/>
              <a:t>- Medida (dinero, medida de tiempo, Sistema Métrico Decimal, problemas de medida)</a:t>
            </a:r>
          </a:p>
          <a:p>
            <a:r>
              <a:rPr lang="es-ES" sz="2800" dirty="0" smtClean="0"/>
              <a:t>- Geometría</a:t>
            </a:r>
          </a:p>
          <a:p>
            <a:r>
              <a:rPr lang="es-ES" sz="2800" dirty="0" smtClean="0"/>
              <a:t>- Estadística y probabilidad.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887216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04800" y="332656"/>
            <a:ext cx="8686800" cy="5747469"/>
          </a:xfrm>
        </p:spPr>
        <p:txBody>
          <a:bodyPr/>
          <a:lstStyle/>
          <a:p>
            <a:r>
              <a:rPr lang="es-ES" b="1" dirty="0" smtClean="0"/>
              <a:t>INGLÉS</a:t>
            </a:r>
          </a:p>
          <a:p>
            <a:endParaRPr lang="es-ES" b="1" dirty="0" smtClean="0"/>
          </a:p>
          <a:p>
            <a:r>
              <a:rPr lang="es-ES" sz="2800" dirty="0" smtClean="0"/>
              <a:t>- Comprensión de textos orales y escritos (estrategias de comprensión, aspectos culturales, estructuras sintácticas, léxico de alta frecuencia)</a:t>
            </a:r>
          </a:p>
          <a:p>
            <a:r>
              <a:rPr lang="es-ES" sz="2800" dirty="0" smtClean="0"/>
              <a:t>- Producción de textos orales y escritos (planificación y ejecución de textos orales y escritos, patrones sonoros y </a:t>
            </a:r>
            <a:r>
              <a:rPr lang="es-ES" sz="2800" smtClean="0"/>
              <a:t>gráficos)</a:t>
            </a:r>
            <a:endParaRPr lang="es-ES" sz="2800" dirty="0" smtClean="0"/>
          </a:p>
        </p:txBody>
      </p:sp>
    </p:spTree>
    <p:extLst>
      <p:ext uri="{BB962C8B-B14F-4D97-AF65-F5344CB8AC3E}">
        <p14:creationId xmlns:p14="http://schemas.microsoft.com/office/powerpoint/2010/main" val="13588939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Algunas formas de trabajo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- Presentación de cuadernos: Los cuadernos deben estar limpios y ordenados.</a:t>
            </a:r>
          </a:p>
          <a:p>
            <a:r>
              <a:rPr lang="es-ES" dirty="0" smtClean="0"/>
              <a:t>- Correcciones.</a:t>
            </a:r>
          </a:p>
          <a:p>
            <a:r>
              <a:rPr lang="es-ES" dirty="0" smtClean="0"/>
              <a:t>- Entrega de exámenes: Los alumnos no se podrán llevar los exámenes a casa, pero los padres/madres pueden pedir cita con el profesor para poder verlos.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02848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EVALUACIÓN y promoción</a:t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Rectángulo 2"/>
          <p:cNvSpPr/>
          <p:nvPr/>
        </p:nvSpPr>
        <p:spPr>
          <a:xfrm>
            <a:off x="539552" y="1988840"/>
            <a:ext cx="7776864" cy="41303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Clr>
                <a:srgbClr val="DDDDDD"/>
              </a:buClr>
              <a:buSzPct val="70000"/>
              <a:buFont typeface="Wingdings 2"/>
              <a:buChar char=""/>
            </a:pPr>
            <a:r>
              <a:rPr lang="es-ES" sz="3200" dirty="0">
                <a:solidFill>
                  <a:srgbClr val="000000"/>
                </a:solidFill>
              </a:rPr>
              <a:t>- </a:t>
            </a:r>
            <a:r>
              <a:rPr lang="es-ES" sz="3200" dirty="0" smtClean="0">
                <a:solidFill>
                  <a:srgbClr val="000000"/>
                </a:solidFill>
              </a:rPr>
              <a:t>Pruebas objetivas orales y escritas</a:t>
            </a:r>
            <a:endParaRPr lang="es-ES" sz="3200" dirty="0">
              <a:solidFill>
                <a:srgbClr val="000000"/>
              </a:solidFill>
            </a:endParaRPr>
          </a:p>
          <a:p>
            <a:pPr marL="342900" lvl="0" indent="-342900">
              <a:spcBef>
                <a:spcPct val="20000"/>
              </a:spcBef>
              <a:buClr>
                <a:srgbClr val="DDDDDD"/>
              </a:buClr>
              <a:buSzPct val="70000"/>
              <a:buFont typeface="Wingdings 2"/>
              <a:buChar char=""/>
            </a:pPr>
            <a:r>
              <a:rPr lang="es-ES" sz="3200" dirty="0" smtClean="0">
                <a:solidFill>
                  <a:srgbClr val="000000"/>
                </a:solidFill>
              </a:rPr>
              <a:t>- Trabajo diario en casa y en clase</a:t>
            </a:r>
            <a:endParaRPr lang="es-ES" sz="3200" dirty="0">
              <a:solidFill>
                <a:srgbClr val="000000"/>
              </a:solidFill>
            </a:endParaRPr>
          </a:p>
          <a:p>
            <a:pPr marL="342900" lvl="0" indent="-342900">
              <a:spcBef>
                <a:spcPct val="20000"/>
              </a:spcBef>
              <a:buClr>
                <a:srgbClr val="DDDDDD"/>
              </a:buClr>
              <a:buSzPct val="70000"/>
              <a:buFont typeface="Wingdings 2"/>
              <a:buChar char=""/>
            </a:pPr>
            <a:r>
              <a:rPr lang="es-ES" sz="3200" dirty="0">
                <a:solidFill>
                  <a:srgbClr val="000000"/>
                </a:solidFill>
              </a:rPr>
              <a:t>- </a:t>
            </a:r>
            <a:r>
              <a:rPr lang="es-ES" sz="3200" dirty="0" smtClean="0">
                <a:solidFill>
                  <a:srgbClr val="000000"/>
                </a:solidFill>
              </a:rPr>
              <a:t>Actitudes y hábitos</a:t>
            </a:r>
            <a:endParaRPr lang="es-ES" sz="3200" dirty="0">
              <a:solidFill>
                <a:srgbClr val="000000"/>
              </a:solidFill>
            </a:endParaRPr>
          </a:p>
          <a:p>
            <a:pPr marL="342900" lvl="0" indent="-342900">
              <a:spcBef>
                <a:spcPct val="20000"/>
              </a:spcBef>
              <a:buClr>
                <a:srgbClr val="DDDDDD"/>
              </a:buClr>
              <a:buSzPct val="70000"/>
              <a:buFont typeface="Wingdings 2"/>
              <a:buChar char=""/>
            </a:pPr>
            <a:r>
              <a:rPr lang="es-ES" sz="3200" dirty="0">
                <a:solidFill>
                  <a:srgbClr val="000000"/>
                </a:solidFill>
              </a:rPr>
              <a:t>- </a:t>
            </a:r>
            <a:r>
              <a:rPr lang="es-ES" sz="3200" dirty="0" smtClean="0">
                <a:solidFill>
                  <a:srgbClr val="000000"/>
                </a:solidFill>
              </a:rPr>
              <a:t>Equipo docente</a:t>
            </a:r>
          </a:p>
          <a:p>
            <a:pPr marL="342900" lvl="0" indent="-342900">
              <a:spcBef>
                <a:spcPct val="20000"/>
              </a:spcBef>
              <a:buClr>
                <a:srgbClr val="DDDDDD"/>
              </a:buClr>
              <a:buSzPct val="70000"/>
              <a:buFont typeface="Wingdings 2"/>
              <a:buChar char=""/>
            </a:pPr>
            <a:r>
              <a:rPr lang="es-ES" sz="3200" dirty="0" smtClean="0">
                <a:solidFill>
                  <a:srgbClr val="000000"/>
                </a:solidFill>
              </a:rPr>
              <a:t>- Madurez</a:t>
            </a:r>
          </a:p>
          <a:p>
            <a:pPr marL="342900" lvl="0" indent="-342900">
              <a:spcBef>
                <a:spcPct val="20000"/>
              </a:spcBef>
              <a:buClr>
                <a:srgbClr val="DDDDDD"/>
              </a:buClr>
              <a:buSzPct val="70000"/>
              <a:buFont typeface="Wingdings 2"/>
              <a:buChar char=""/>
            </a:pPr>
            <a:r>
              <a:rPr lang="es-ES" sz="3200" dirty="0" smtClean="0">
                <a:solidFill>
                  <a:srgbClr val="000000"/>
                </a:solidFill>
              </a:rPr>
              <a:t>- Opciones</a:t>
            </a:r>
          </a:p>
          <a:p>
            <a:pPr marL="342900" lvl="0" indent="-342900">
              <a:spcBef>
                <a:spcPct val="20000"/>
              </a:spcBef>
              <a:buClr>
                <a:srgbClr val="DDDDDD"/>
              </a:buClr>
              <a:buSzPct val="70000"/>
              <a:buFont typeface="Wingdings 2"/>
              <a:buChar char=""/>
            </a:pPr>
            <a:r>
              <a:rPr lang="es-ES" sz="3200" dirty="0" smtClean="0">
                <a:solidFill>
                  <a:srgbClr val="000000"/>
                </a:solidFill>
              </a:rPr>
              <a:t>- Estándares de aprendizaje evaluables</a:t>
            </a:r>
            <a:endParaRPr lang="es-ES" sz="3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2358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jes">
  <a:themeElements>
    <a:clrScheme name="Escala de grises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Viaj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Viajes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1036</TotalTime>
  <Words>800</Words>
  <Application>Microsoft Office PowerPoint</Application>
  <PresentationFormat>Presentación en pantalla (4:3)</PresentationFormat>
  <Paragraphs>126</Paragraphs>
  <Slides>20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5" baseType="lpstr">
      <vt:lpstr>Franklin Gothic Book</vt:lpstr>
      <vt:lpstr>Franklin Gothic Medium</vt:lpstr>
      <vt:lpstr>Wingdings</vt:lpstr>
      <vt:lpstr>Wingdings 2</vt:lpstr>
      <vt:lpstr>Viajes</vt:lpstr>
      <vt:lpstr>REUNIÓN PADRES/MADRES ALUMNADO  3º DE  PRIMARIA IRENE CORROCHANO, LUCÍA GARRIDO, PABLO MONTES, PAULA MUÑOZ Y SANDRA MORA</vt:lpstr>
      <vt:lpstr>Evaluaciones iniciales</vt:lpstr>
      <vt:lpstr>CONTENIDOS de las asignaturas troncales</vt:lpstr>
      <vt:lpstr>Presentación de PowerPoint</vt:lpstr>
      <vt:lpstr>Presentación de PowerPoint</vt:lpstr>
      <vt:lpstr>Presentación de PowerPoint</vt:lpstr>
      <vt:lpstr>Presentación de PowerPoint</vt:lpstr>
      <vt:lpstr>Algunas formas de trabajo</vt:lpstr>
      <vt:lpstr>EVALUACIÓN y promoción </vt:lpstr>
      <vt:lpstr>Sistema de evaluación por estándares</vt:lpstr>
      <vt:lpstr>ACTIVIDADES COMPLEMENTARIAS</vt:lpstr>
      <vt:lpstr>Informaciones varias</vt:lpstr>
      <vt:lpstr>HORARIO</vt:lpstr>
      <vt:lpstr>TRABAJO DEL ALUMNADO</vt:lpstr>
      <vt:lpstr>ENTREGA DE CONTROLES</vt:lpstr>
      <vt:lpstr>metodología</vt:lpstr>
      <vt:lpstr>NORMAS DESTACABLES</vt:lpstr>
      <vt:lpstr>NORMAS DEL CENTRO</vt:lpstr>
      <vt:lpstr>OTRAS</vt:lpstr>
      <vt:lpstr>RUEGOS Y PREGUNTAS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REUNIÓN  PADRES/MADRES ALUMNADO DE 5º PRIMARIA</dc:title>
  <dc:creator>Pc</dc:creator>
  <cp:lastModifiedBy>Irene Corrochano</cp:lastModifiedBy>
  <cp:revision>78</cp:revision>
  <dcterms:created xsi:type="dcterms:W3CDTF">2010-09-21T13:35:42Z</dcterms:created>
  <dcterms:modified xsi:type="dcterms:W3CDTF">2017-10-03T14:02:07Z</dcterms:modified>
</cp:coreProperties>
</file>